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72" r:id="rId1"/>
  </p:sldMasterIdLst>
  <p:notesMasterIdLst>
    <p:notesMasterId r:id="rId33"/>
  </p:notesMasterIdLst>
  <p:handoutMasterIdLst>
    <p:handoutMasterId r:id="rId34"/>
  </p:handoutMasterIdLst>
  <p:sldIdLst>
    <p:sldId id="257" r:id="rId2"/>
    <p:sldId id="290" r:id="rId3"/>
    <p:sldId id="259" r:id="rId4"/>
    <p:sldId id="260" r:id="rId5"/>
    <p:sldId id="261" r:id="rId6"/>
    <p:sldId id="262" r:id="rId7"/>
    <p:sldId id="263" r:id="rId8"/>
    <p:sldId id="264" r:id="rId9"/>
    <p:sldId id="269" r:id="rId10"/>
    <p:sldId id="270" r:id="rId11"/>
    <p:sldId id="271" r:id="rId12"/>
    <p:sldId id="272" r:id="rId13"/>
    <p:sldId id="265" r:id="rId14"/>
    <p:sldId id="274" r:id="rId15"/>
    <p:sldId id="266" r:id="rId16"/>
    <p:sldId id="275" r:id="rId17"/>
    <p:sldId id="276" r:id="rId18"/>
    <p:sldId id="267" r:id="rId19"/>
    <p:sldId id="277" r:id="rId20"/>
    <p:sldId id="268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81" autoAdjust="0"/>
    <p:restoredTop sz="98161" autoAdjust="0"/>
  </p:normalViewPr>
  <p:slideViewPr>
    <p:cSldViewPr snapToGrid="0" snapToObjects="1">
      <p:cViewPr varScale="1">
        <p:scale>
          <a:sx n="67" d="100"/>
          <a:sy n="67" d="100"/>
        </p:scale>
        <p:origin x="-14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74811-3373-3945-85B4-BC44F0E3DD15}" type="datetimeFigureOut">
              <a:rPr lang="en-US" smtClean="0"/>
              <a:pPr/>
              <a:t>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39CB2-F4DC-2345-8818-4B1ED7EE32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291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D12B0-017C-EE42-A261-E4B742435CF7}" type="datetimeFigureOut">
              <a:rPr lang="en-US" smtClean="0"/>
              <a:pPr/>
              <a:t>1/20/18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52CBF-E50E-8245-BB4C-D07D404C5C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also view a computer system as consisting of hardware, software, and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9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MS PGothic" charset="0"/>
              </a:rPr>
              <a:t>OS is a </a:t>
            </a:r>
            <a:r>
              <a:rPr lang="en-US" b="1" dirty="0" smtClean="0">
                <a:solidFill>
                  <a:srgbClr val="3366FF"/>
                </a:solidFill>
                <a:latin typeface="Helvetica" charset="0"/>
                <a:ea typeface="MS PGothic" charset="0"/>
              </a:rPr>
              <a:t>resource allocator</a:t>
            </a:r>
          </a:p>
          <a:p>
            <a:pPr lvl="1"/>
            <a:r>
              <a:rPr lang="en-US" dirty="0" smtClean="0">
                <a:latin typeface="Helvetica" charset="0"/>
                <a:ea typeface="MS PGothic" charset="0"/>
              </a:rPr>
              <a:t>Manages all resources</a:t>
            </a:r>
          </a:p>
          <a:p>
            <a:pPr lvl="1"/>
            <a:r>
              <a:rPr lang="en-US" dirty="0" smtClean="0">
                <a:latin typeface="Helvetica" charset="0"/>
                <a:ea typeface="MS PGothic" charset="0"/>
              </a:rPr>
              <a:t>Decides between conflicting requests for efficient and fair resource use</a:t>
            </a:r>
          </a:p>
          <a:p>
            <a:r>
              <a:rPr lang="en-US" dirty="0" smtClean="0">
                <a:latin typeface="Helvetica" charset="0"/>
                <a:ea typeface="MS PGothic" charset="0"/>
              </a:rPr>
              <a:t>OS is a </a:t>
            </a:r>
            <a:r>
              <a:rPr lang="en-US" b="1" dirty="0" smtClean="0">
                <a:solidFill>
                  <a:srgbClr val="3366FF"/>
                </a:solidFill>
                <a:latin typeface="Helvetica" charset="0"/>
                <a:ea typeface="MS PGothic" charset="0"/>
              </a:rPr>
              <a:t>control program</a:t>
            </a:r>
          </a:p>
          <a:p>
            <a:pPr lvl="1"/>
            <a:r>
              <a:rPr lang="en-US" dirty="0" smtClean="0">
                <a:latin typeface="Helvetica" charset="0"/>
                <a:ea typeface="MS PGothic" charset="0"/>
              </a:rPr>
              <a:t>Controls execution of programs to prevent errors and improper use of the computer</a:t>
            </a:r>
            <a:endParaRPr lang="en-US" dirty="0">
              <a:latin typeface="Helvetica" charset="0"/>
              <a:ea typeface="MS PGothic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6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 management techniques are discussed</a:t>
            </a:r>
            <a:r>
              <a:rPr lang="en-US" baseline="0" dirty="0" smtClean="0"/>
              <a:t> in chapters 3 through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58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improve both the utilization of the CPU and the speed of the computer’s response to its users, general-purpose computers must keep several programs in memory, creating a need for memory management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management techniques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discussed in chapters 8 &amp; 9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6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Algorithms for software-controlled</a:t>
            </a:r>
            <a:r>
              <a:rPr lang="en-US" baseline="0" dirty="0" smtClean="0"/>
              <a:t> caching are discussed in chapter 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0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Protection-oriented</a:t>
            </a:r>
            <a:r>
              <a:rPr lang="en-US" baseline="0" dirty="0" smtClean="0"/>
              <a:t> system (authorized and unauthorized usage) are discussed in Chapter 14</a:t>
            </a:r>
          </a:p>
          <a:p>
            <a:r>
              <a:rPr lang="en-US" baseline="0" dirty="0" smtClean="0"/>
              <a:t>Security in Chapter 15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52CBF-E50E-8245-BB4C-D07D404C5C9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4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>
              <a:spLocks/>
            </p:cNvSpPr>
            <p:nvPr userDrawn="1"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9A0A12AC-3A3E-9042-8D73-D5A2F5D75827}" type="datetime1">
              <a:rPr lang="en-US" smtClean="0"/>
              <a:t>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csuf-logo-header.png"/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368961" y="463885"/>
            <a:ext cx="2686050" cy="647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1/20/18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56032" y="269668"/>
            <a:ext cx="4273635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256032" y="1227667"/>
            <a:ext cx="4273635" cy="4847696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2556" y="269668"/>
            <a:ext cx="4236267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/>
          </p:nvPr>
        </p:nvSpPr>
        <p:spPr>
          <a:xfrm>
            <a:off x="4642556" y="1227667"/>
            <a:ext cx="4236267" cy="4860478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979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37000" y="6371590"/>
            <a:ext cx="541824" cy="201447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43840" y="969273"/>
            <a:ext cx="8634984" cy="0"/>
          </a:xfrm>
          <a:prstGeom prst="line">
            <a:avLst/>
          </a:prstGeom>
          <a:ln w="381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70840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5286704"/>
          </a:xfrm>
        </p:spPr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929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1/20/18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634899" y="783579"/>
            <a:ext cx="3965933" cy="5458028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365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38282"/>
            <a:ext cx="3580861" cy="1285718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rgbClr val="000000"/>
                </a:solidFill>
              </a:defRPr>
            </a:lvl1pPr>
            <a:lvl2pPr>
              <a:defRPr sz="2200" baseline="0">
                <a:solidFill>
                  <a:srgbClr val="000000"/>
                </a:solidFill>
              </a:defRPr>
            </a:lvl2pPr>
            <a:lvl3pPr>
              <a:defRPr sz="2000" baseline="0">
                <a:solidFill>
                  <a:srgbClr val="000000"/>
                </a:solidFill>
              </a:defRPr>
            </a:lvl3pPr>
            <a:lvl4pPr>
              <a:defRPr sz="1800" baseline="0">
                <a:solidFill>
                  <a:srgbClr val="000000"/>
                </a:solidFill>
              </a:defRPr>
            </a:lvl4pPr>
            <a:lvl5pPr>
              <a:defRPr sz="1800" baseline="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636890"/>
            <a:ext cx="3580861" cy="47194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5DE68-BCE4-2241-B771-7000EB22A389}" type="datetime1">
              <a:rPr lang="en-US" smtClean="0"/>
              <a:t>1/20/18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90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65" y="1694329"/>
            <a:ext cx="327977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8" y="609600"/>
            <a:ext cx="4550505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765" y="2672323"/>
            <a:ext cx="3279774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A88D-736A-5E4A-9C11-B593391A437A}" type="datetime1">
              <a:rPr lang="en-US" smtClean="0"/>
              <a:t>1/20/18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258764" y="310123"/>
            <a:ext cx="3492966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6961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612775"/>
            <a:ext cx="4501443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B1E83-198B-0E48-ACA8-308113110EE2}" type="datetime1">
              <a:rPr lang="en-US" smtClean="0"/>
              <a:t>1/20/18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68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86AF4-195F-314C-8537-79C20E8E4D93}" type="datetime1">
              <a:rPr lang="en-US" smtClean="0"/>
              <a:t>1/20/18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13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DC319-BBB9-1744-A321-ED324A95911A}" type="datetime1">
              <a:rPr lang="en-US" smtClean="0"/>
              <a:t>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32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D3A12-259E-5749-98F8-1E9EDC05F4DE}" type="datetime1">
              <a:rPr lang="en-US" smtClean="0"/>
              <a:t>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93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50" y="1792111"/>
            <a:ext cx="8589374" cy="4579480"/>
          </a:xfrm>
        </p:spPr>
        <p:txBody>
          <a:bodyPr/>
          <a:lstStyle>
            <a:lvl1pPr marL="342900" indent="-342900">
              <a:buFont typeface="Wingdings" charset="2"/>
              <a:buChar char="q"/>
              <a:defRPr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C978-29FF-B04D-8BDD-1CFFC4798935}" type="datetime1">
              <a:rPr lang="en-US" smtClean="0"/>
              <a:t>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99120" y="6412838"/>
            <a:ext cx="762000" cy="271463"/>
          </a:xfrm>
        </p:spPr>
        <p:txBody>
          <a:bodyPr/>
          <a:lstStyle>
            <a:lvl1pPr>
              <a:defRPr sz="900"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5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32F2CDB1-4494-354F-8EF0-0232ACE1156C}" type="datetime1">
              <a:rPr lang="en-US" smtClean="0"/>
              <a:t>1/20/18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27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568F-9A45-1B49-8DE3-600339642F2B}" type="datetime1">
              <a:rPr lang="en-US" smtClean="0"/>
              <a:t>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898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24384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6032" y="1602706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99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5E591-3C68-974E-9AE2-7BA455DC0861}" type="datetime1">
              <a:rPr lang="en-US" smtClean="0"/>
              <a:t>1/20/18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4711938" y="1733562"/>
            <a:ext cx="4161010" cy="448313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406132" y="1735554"/>
            <a:ext cx="4155425" cy="448313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 marL="808038" indent="-228600">
              <a:buFont typeface="Arial"/>
              <a:buChar char="•"/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5777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 userDrawn="1"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56032" y="1602706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" y="1708990"/>
            <a:ext cx="3942429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" y="2590801"/>
            <a:ext cx="3942429" cy="348456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933284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>
                <a:solidFill>
                  <a:srgbClr val="0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82901-F8D8-7244-B315-259DADEC5C47}" type="datetime1">
              <a:rPr lang="en-US" smtClean="0"/>
              <a:t>1/20/18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13"/>
          </p:nvPr>
        </p:nvSpPr>
        <p:spPr>
          <a:xfrm>
            <a:off x="4945538" y="2603583"/>
            <a:ext cx="3933285" cy="3484562"/>
          </a:xfrm>
        </p:spPr>
        <p:txBody>
          <a:bodyPr>
            <a:normAutofit/>
          </a:bodyPr>
          <a:lstStyle>
            <a:lvl1pPr marL="342900" indent="-342900">
              <a:buFont typeface="Wingdings" charset="2"/>
              <a:buChar char="q"/>
              <a:defRPr sz="2000">
                <a:solidFill>
                  <a:srgbClr val="000000"/>
                </a:solidFill>
              </a:defRPr>
            </a:lvl1pPr>
            <a:lvl2pPr marL="579438" indent="-228600">
              <a:buClrTx/>
              <a:buFont typeface="Wingdings" charset="2"/>
              <a:buChar char="§"/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036638" indent="-228600">
              <a:buClrTx/>
              <a:buFont typeface="Courier New"/>
              <a:buChar char="o"/>
              <a:defRPr sz="1800">
                <a:solidFill>
                  <a:srgbClr val="000000"/>
                </a:solidFill>
              </a:defRPr>
            </a:lvl4pPr>
            <a:lvl5pPr marL="1265238" indent="-228600">
              <a:buFont typeface="Wingdings" charset="2"/>
              <a:buChar char="v"/>
              <a:defRPr sz="1800">
                <a:solidFill>
                  <a:srgbClr val="0000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317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133985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6FA0F-FA5B-5249-AA12-E5D54C9B4395}" type="datetime1">
              <a:rPr lang="en-US" smtClean="0"/>
              <a:t>1/20/18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6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1/20/18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75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>
              <a:spLocks/>
            </p:cNvSpPr>
            <p:nvPr/>
          </p:nvSpPr>
          <p:spPr>
            <a:xfrm>
              <a:off x="256032" y="237744"/>
              <a:ext cx="8622792" cy="6364224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CAA6-B49D-9F4B-8A9F-13E8EB73F8AD}" type="datetime1">
              <a:rPr lang="en-US" smtClean="0"/>
              <a:t>1/20/18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37000" y="6316816"/>
            <a:ext cx="541824" cy="256222"/>
          </a:xfrm>
        </p:spPr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43840" y="969273"/>
            <a:ext cx="8634984" cy="0"/>
          </a:xfrm>
          <a:prstGeom prst="line">
            <a:avLst/>
          </a:prstGeom>
          <a:ln w="38100" cmpd="dbl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56032" y="244158"/>
            <a:ext cx="8622792" cy="70840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770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A9807373-51C9-ED49-8C34-D8ACA23C4DFA}" type="datetime1">
              <a:rPr lang="en-US" smtClean="0"/>
              <a:t>1/20/18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2AFE102-A273-8544-BB2F-FAAE6DB027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705" r:id="rId10"/>
    <p:sldLayoutId id="2147483704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png"/><Relationship Id="rId5" Type="http://schemas.openxmlformats.org/officeDocument/2006/relationships/image" Target="../media/image8.gif"/><Relationship Id="rId6" Type="http://schemas.openxmlformats.org/officeDocument/2006/relationships/image" Target="../media/image9.gi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jp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jpg"/><Relationship Id="rId8" Type="http://schemas.openxmlformats.org/officeDocument/2006/relationships/image" Target="../media/image26.jp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CPSC 351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6941" y="3429000"/>
            <a:ext cx="7605059" cy="2670484"/>
          </a:xfrm>
        </p:spPr>
        <p:txBody>
          <a:bodyPr>
            <a:noAutofit/>
          </a:bodyPr>
          <a:lstStyle/>
          <a:p>
            <a:r>
              <a:rPr lang="en-US" sz="3600" dirty="0"/>
              <a:t>Operating Systems Concepts</a:t>
            </a:r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3600" dirty="0" smtClean="0"/>
              <a:t>Introduction </a:t>
            </a:r>
            <a:endParaRPr lang="en-US" sz="3600" dirty="0"/>
          </a:p>
          <a:p>
            <a:endParaRPr lang="en-US" sz="3600" dirty="0"/>
          </a:p>
          <a:p>
            <a:endParaRPr lang="en-US" sz="3600" dirty="0" smtClean="0"/>
          </a:p>
          <a:p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7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Process Management </a:t>
            </a:r>
            <a:r>
              <a:rPr lang="en-US" sz="3600" dirty="0" smtClean="0"/>
              <a:t>– OS as </a:t>
            </a:r>
            <a:r>
              <a:rPr lang="en-US" sz="3600" i="1" dirty="0">
                <a:solidFill>
                  <a:srgbClr val="0070C0"/>
                </a:solidFill>
                <a:sym typeface="Comic Sans MS"/>
              </a:rPr>
              <a:t>intermediary</a:t>
            </a:r>
            <a:endParaRPr lang="en-US" i="1" dirty="0">
              <a:solidFill>
                <a:srgbClr val="0070C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Comic Sans MS"/>
                <a:cs typeface="Comic Sans MS"/>
                <a:sym typeface="Comic Sans MS"/>
              </a:rPr>
              <a:t>Acts as an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intermediary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between the process and the rest of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system</a:t>
            </a:r>
          </a:p>
          <a:p>
            <a:pPr marL="757152" lvl="1" indent="-342900">
              <a:spcBef>
                <a:spcPts val="440"/>
              </a:spcBef>
              <a:buClr>
                <a:schemeClr val="dk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Restricts processes from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accessing hardware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directly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solidFill>
                <a:srgbClr val="FF0000"/>
              </a:solidFill>
              <a:ea typeface="Comic Sans MS"/>
              <a:cs typeface="Comic Sans MS"/>
              <a:sym typeface="Comic Sans MS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Font typeface="Wingdings" panose="05000000000000000000" pitchFamily="2" charset="2"/>
              <a:buChar char="§"/>
            </a:pPr>
            <a:endParaRPr lang="en-US" sz="400" dirty="0">
              <a:solidFill>
                <a:srgbClr val="FF0000"/>
              </a:solidFill>
              <a:ea typeface="Comic Sans MS"/>
              <a:cs typeface="Comic Sans MS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dk1"/>
              </a:buClr>
              <a:buSzPts val="22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If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a process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needs to access hardware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such as opening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a file on the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disk,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the process must request OS to perform the access on the process’s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behalf</a:t>
            </a:r>
            <a:endParaRPr lang="en-US" dirty="0"/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pPr marL="1171404" lvl="2" indent="-342900">
              <a:spcBef>
                <a:spcPts val="4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Shifts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the burden of dealing with hardware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characteristics from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the application developers to the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OS</a:t>
            </a:r>
            <a:endParaRPr lang="en-US" dirty="0"/>
          </a:p>
          <a:p>
            <a:pPr marL="1036423" lvl="2" indent="-182519">
              <a:spcBef>
                <a:spcPts val="80"/>
              </a:spcBef>
              <a:buClr>
                <a:srgbClr val="000000"/>
              </a:buClr>
              <a:buSzPts val="400"/>
              <a:buFont typeface="Arial" panose="020B0604020202020204" pitchFamily="34" charset="0"/>
              <a:buChar char="•"/>
            </a:pPr>
            <a:endParaRPr lang="en-US" sz="4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pPr marL="1171404" lvl="2" indent="-342900">
              <a:spcBef>
                <a:spcPts val="40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Allow </a:t>
            </a:r>
            <a:r>
              <a:rPr lang="en-US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OS to enforce </a:t>
            </a:r>
            <a:r>
              <a:rPr lang="en-US" dirty="0" smtClean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order, e.g., deny invalid/unauthorized accesses</a:t>
            </a:r>
          </a:p>
        </p:txBody>
      </p:sp>
    </p:spTree>
    <p:extLst>
      <p:ext uri="{BB962C8B-B14F-4D97-AF65-F5344CB8AC3E}">
        <p14:creationId xmlns:p14="http://schemas.microsoft.com/office/powerpoint/2010/main" val="2134257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 Management </a:t>
            </a:r>
            <a:r>
              <a:rPr lang="en-US" dirty="0" smtClean="0"/>
              <a:t>– System Calls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alisto MT"/>
                <a:sym typeface="Comic Sans MS"/>
              </a:rPr>
              <a:t>OS exposes a set of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system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calls</a:t>
            </a:r>
            <a:r>
              <a:rPr lang="en-US" dirty="0">
                <a:ea typeface="Comic Sans MS"/>
                <a:cs typeface="Calisto MT"/>
                <a:sym typeface="Comic Sans MS"/>
              </a:rPr>
              <a:t> </a:t>
            </a:r>
            <a:r>
              <a:rPr lang="mr-IN" dirty="0" smtClean="0">
                <a:ea typeface="Comic Sans MS"/>
                <a:cs typeface="Calisto MT"/>
                <a:sym typeface="Comic Sans MS"/>
              </a:rPr>
              <a:t>–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 functions </a:t>
            </a:r>
            <a:r>
              <a:rPr lang="en-US" dirty="0">
                <a:ea typeface="Comic Sans MS"/>
                <a:cs typeface="Calisto MT"/>
                <a:sym typeface="Comic Sans MS"/>
              </a:rPr>
              <a:t>which processes can use to request services from the operating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system</a:t>
            </a:r>
          </a:p>
          <a:p>
            <a:pPr marL="674548" lvl="1" indent="-253946">
              <a:spcBef>
                <a:spcPts val="20"/>
              </a:spcBef>
              <a:buClr>
                <a:srgbClr val="000000"/>
              </a:buClr>
              <a:buSzPts val="100"/>
              <a:buNone/>
            </a:pPr>
            <a:endParaRPr lang="en-US" sz="1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sz="2000" dirty="0">
                <a:ea typeface="Comic Sans MS"/>
                <a:cs typeface="Calisto MT"/>
                <a:sym typeface="Comic Sans MS"/>
              </a:rPr>
              <a:t>Read file from the 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disk</a:t>
            </a:r>
            <a:endParaRPr lang="en-US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sz="2000" dirty="0">
                <a:ea typeface="Comic Sans MS"/>
                <a:cs typeface="Calisto MT"/>
                <a:sym typeface="Comic Sans MS"/>
              </a:rPr>
              <a:t>Send data over the 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network</a:t>
            </a:r>
            <a:endParaRPr lang="en-US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sz="2000" dirty="0">
                <a:ea typeface="Comic Sans MS"/>
                <a:cs typeface="Calisto MT"/>
                <a:sym typeface="Comic Sans MS"/>
              </a:rPr>
              <a:t>Send message to another 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process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 smtClean="0">
                <a:ea typeface="Comic Sans MS"/>
                <a:cs typeface="Calisto MT"/>
                <a:sym typeface="Comic Sans MS"/>
              </a:rPr>
              <a:t>Example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sz="2000" dirty="0" err="1">
                <a:ea typeface="Comic Sans MS"/>
                <a:cs typeface="Calisto MT"/>
                <a:sym typeface="Comic Sans MS"/>
              </a:rPr>
              <a:t>sys_open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(): 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opens 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a file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sz="2000" dirty="0" err="1">
                <a:ea typeface="Comic Sans MS"/>
                <a:cs typeface="Calisto MT"/>
                <a:sym typeface="Comic Sans MS"/>
              </a:rPr>
              <a:t>sys_close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(): closes the file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sz="2000" dirty="0" err="1">
                <a:ea typeface="Comic Sans MS"/>
                <a:cs typeface="Calisto MT"/>
                <a:sym typeface="Comic Sans MS"/>
              </a:rPr>
              <a:t>sys_read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(): reads from file</a:t>
            </a:r>
          </a:p>
          <a:p>
            <a:pPr lvl="1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sz="2000" dirty="0" err="1">
                <a:ea typeface="Comic Sans MS"/>
                <a:cs typeface="Calisto MT"/>
                <a:sym typeface="Comic Sans MS"/>
              </a:rPr>
              <a:t>sys_write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(): writes to file</a:t>
            </a:r>
          </a:p>
          <a:p>
            <a:pPr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 smtClean="0">
                <a:ea typeface="Comic Sans MS"/>
                <a:cs typeface="Calisto MT"/>
                <a:sym typeface="Comic Sans MS"/>
              </a:rPr>
              <a:t>Linux </a:t>
            </a:r>
            <a:r>
              <a:rPr lang="en-US" dirty="0">
                <a:ea typeface="Comic Sans MS"/>
                <a:cs typeface="Calisto MT"/>
                <a:sym typeface="Comic Sans MS"/>
              </a:rPr>
              <a:t>system calls are defined in part of the operating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system, the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system </a:t>
            </a:r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call </a:t>
            </a:r>
            <a:r>
              <a:rPr lang="en-US" dirty="0" smtClean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table</a:t>
            </a:r>
            <a:endParaRPr lang="en-US" sz="2000" dirty="0"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endParaRPr lang="en-US" dirty="0">
              <a:ea typeface="Comic Sans MS"/>
              <a:cs typeface="Calisto MT"/>
              <a:sym typeface="Comic Sans MS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414252" lvl="1" indent="0">
              <a:spcBef>
                <a:spcPts val="440"/>
              </a:spcBef>
              <a:buClr>
                <a:srgbClr val="000000"/>
              </a:buClr>
              <a:buSzPts val="2200"/>
              <a:buNone/>
            </a:pPr>
            <a:endParaRPr lang="en-US" dirty="0"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80028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Process Management – </a:t>
            </a:r>
            <a:r>
              <a:rPr lang="en-US" sz="3200" dirty="0" smtClean="0"/>
              <a:t>Dual Mode Operation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3783188"/>
          </a:xfrm>
        </p:spPr>
        <p:txBody>
          <a:bodyPr/>
          <a:lstStyle/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typical computer supports </a:t>
            </a:r>
            <a:r>
              <a:rPr lang="en-US" dirty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two modes of </a:t>
            </a:r>
            <a:r>
              <a:rPr lang="en-US" dirty="0" smtClean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execution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: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576263" lvl="1" indent="-23495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User mode 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(unprivileged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mode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) -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when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process is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executing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801688" lvl="2" indent="-225425">
              <a:spcBef>
                <a:spcPts val="400"/>
              </a:spcBef>
              <a:buClr>
                <a:srgbClr val="000000"/>
              </a:buClr>
              <a:buSzPts val="20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Allows the process to execute only unprivileged instructions e.g., addition, subtraction, logical operations, 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endParaRPr lang="en-US" dirty="0">
              <a:latin typeface="Calisto MT"/>
              <a:cs typeface="Calisto MT"/>
            </a:endParaRPr>
          </a:p>
          <a:p>
            <a:pPr marL="801688" lvl="2" indent="-22542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801688" lvl="2" indent="-225425">
              <a:spcBef>
                <a:spcPts val="400"/>
              </a:spcBef>
              <a:buClr>
                <a:srgbClr val="000000"/>
              </a:buClr>
              <a:buSzPts val="20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CPU </a:t>
            </a:r>
            <a:r>
              <a:rPr lang="en-US" b="1" i="1" dirty="0">
                <a:solidFill>
                  <a:srgbClr val="27561F"/>
                </a:solidFill>
                <a:latin typeface="Calisto MT"/>
                <a:ea typeface="Comic Sans MS"/>
                <a:cs typeface="Calisto MT"/>
                <a:sym typeface="Comic Sans MS"/>
              </a:rPr>
              <a:t>restricts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execution of privileged instructions (e.g., instructions for directly accessing hardware, managing OS timers, 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684213" lvl="1" indent="-225425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Kernel/system mode (privileged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mode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) -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when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OS is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executing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801688" lvl="2" indent="-225425">
              <a:spcBef>
                <a:spcPts val="400"/>
              </a:spcBef>
              <a:buClrTx/>
              <a:buSzPts val="20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CPU </a:t>
            </a:r>
            <a:r>
              <a:rPr lang="en-US" b="1" i="1" dirty="0">
                <a:solidFill>
                  <a:srgbClr val="27561F"/>
                </a:solidFill>
                <a:latin typeface="Calisto MT"/>
                <a:ea typeface="Comic Sans MS"/>
                <a:cs typeface="Calisto MT"/>
                <a:sym typeface="Comic Sans MS"/>
              </a:rPr>
              <a:t>allows</a:t>
            </a:r>
            <a:r>
              <a:rPr lang="en-US" dirty="0">
                <a:solidFill>
                  <a:srgbClr val="27561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execution of privileged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instructions</a:t>
            </a:r>
            <a:endParaRPr lang="en-US" dirty="0">
              <a:latin typeface="Calisto MT"/>
              <a:cs typeface="Calisto MT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50" y="4902200"/>
            <a:ext cx="6692901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53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 (theme heading)"/>
                <a:ea typeface="Comic Sans MS"/>
                <a:cs typeface="Calisto MT (theme heading)"/>
                <a:sym typeface="Comic Sans MS"/>
              </a:rPr>
              <a:t>Overview of OS Functions</a:t>
            </a:r>
            <a:endParaRPr lang="en-US" dirty="0">
              <a:latin typeface="Calisto MT (theme heading)"/>
              <a:cs typeface="Calisto MT (theme heading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Memory Management</a:t>
            </a:r>
            <a:endParaRPr lang="en-US" dirty="0">
              <a:solidFill>
                <a:srgbClr val="0000F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Storage 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I/O </a:t>
            </a:r>
            <a:r>
              <a:rPr lang="en-US" dirty="0" smtClean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Protection and Security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2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40" y="2730500"/>
            <a:ext cx="8603484" cy="373673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ea typeface="MS PGothic" charset="0"/>
                <a:cs typeface="Calisto MT"/>
              </a:rPr>
              <a:t>To execute a program all </a:t>
            </a:r>
            <a:r>
              <a:rPr lang="en-US" dirty="0" smtClean="0">
                <a:ea typeface="MS PGothic" charset="0"/>
                <a:cs typeface="Calisto MT"/>
              </a:rPr>
              <a:t>or part </a:t>
            </a:r>
            <a:r>
              <a:rPr lang="en-US" dirty="0">
                <a:ea typeface="MS PGothic" charset="0"/>
                <a:cs typeface="Calisto MT"/>
              </a:rPr>
              <a:t>of the instructions must be in memory</a:t>
            </a:r>
          </a:p>
          <a:p>
            <a:r>
              <a:rPr lang="en-US" dirty="0">
                <a:ea typeface="MS PGothic" charset="0"/>
                <a:cs typeface="Calisto MT"/>
              </a:rPr>
              <a:t>All  </a:t>
            </a:r>
            <a:r>
              <a:rPr lang="en-US" dirty="0" smtClean="0">
                <a:ea typeface="MS PGothic" charset="0"/>
                <a:cs typeface="Calisto MT"/>
              </a:rPr>
              <a:t>or part </a:t>
            </a:r>
            <a:r>
              <a:rPr lang="en-US" dirty="0">
                <a:ea typeface="MS PGothic" charset="0"/>
                <a:cs typeface="Calisto MT"/>
              </a:rPr>
              <a:t>of the data that is needed by the program must be in </a:t>
            </a:r>
            <a:r>
              <a:rPr lang="en-US" dirty="0" smtClean="0">
                <a:ea typeface="MS PGothic" charset="0"/>
                <a:cs typeface="Calisto MT"/>
              </a:rPr>
              <a:t>memory</a:t>
            </a:r>
            <a:endParaRPr lang="en-US" sz="800" dirty="0">
              <a:ea typeface="MS PGothic" charset="0"/>
              <a:cs typeface="Calisto MT"/>
            </a:endParaRPr>
          </a:p>
          <a:p>
            <a:r>
              <a:rPr lang="en-US" dirty="0">
                <a:ea typeface="MS PGothic" charset="0"/>
                <a:cs typeface="Calisto MT"/>
              </a:rPr>
              <a:t>Memory management determines </a:t>
            </a:r>
            <a:r>
              <a:rPr lang="en-US" dirty="0" smtClean="0">
                <a:ea typeface="MS PGothic" charset="0"/>
                <a:cs typeface="Calisto MT"/>
              </a:rPr>
              <a:t>what </a:t>
            </a:r>
            <a:r>
              <a:rPr lang="en-US" dirty="0">
                <a:ea typeface="MS PGothic" charset="0"/>
                <a:cs typeface="Calisto MT"/>
              </a:rPr>
              <a:t>is in memory and when</a:t>
            </a:r>
          </a:p>
          <a:p>
            <a:pPr lvl="1"/>
            <a:r>
              <a:rPr lang="en-US" sz="2100" dirty="0">
                <a:ea typeface="MS PGothic" charset="0"/>
                <a:cs typeface="Calisto MT"/>
              </a:rPr>
              <a:t>s</a:t>
            </a:r>
            <a:r>
              <a:rPr lang="en-US" sz="2100" dirty="0">
                <a:ea typeface="Comic Sans MS"/>
                <a:cs typeface="Calisto MT"/>
                <a:sym typeface="Comic Sans MS"/>
              </a:rPr>
              <a:t>everal programs are usually kept in </a:t>
            </a:r>
            <a:r>
              <a:rPr lang="en-US" sz="2100" dirty="0" smtClean="0">
                <a:ea typeface="Comic Sans MS"/>
                <a:cs typeface="Calisto MT"/>
                <a:sym typeface="Comic Sans MS"/>
              </a:rPr>
              <a:t>memory </a:t>
            </a:r>
            <a:r>
              <a:rPr lang="en-US" sz="2100" dirty="0" smtClean="0">
                <a:ea typeface="Comic Sans MS"/>
                <a:cs typeface="Calisto MT"/>
                <a:sym typeface="Wingdings"/>
              </a:rPr>
              <a:t> </a:t>
            </a:r>
            <a:r>
              <a:rPr lang="en-US" sz="2100" dirty="0" smtClean="0">
                <a:ea typeface="MS PGothic" charset="0"/>
                <a:cs typeface="Calisto MT"/>
                <a:sym typeface="Wingdings"/>
              </a:rPr>
              <a:t>o</a:t>
            </a:r>
            <a:r>
              <a:rPr lang="en-US" sz="2100" dirty="0" smtClean="0">
                <a:ea typeface="MS PGothic" charset="0"/>
                <a:cs typeface="Calisto MT"/>
              </a:rPr>
              <a:t>ptimizing </a:t>
            </a:r>
            <a:r>
              <a:rPr lang="en-US" sz="2100" dirty="0">
                <a:ea typeface="MS PGothic" charset="0"/>
                <a:cs typeface="Calisto MT"/>
              </a:rPr>
              <a:t>CPU utilization and computer response to </a:t>
            </a:r>
            <a:r>
              <a:rPr lang="en-US" sz="2100" dirty="0" smtClean="0">
                <a:ea typeface="MS PGothic" charset="0"/>
                <a:cs typeface="Calisto MT"/>
              </a:rPr>
              <a:t>users</a:t>
            </a:r>
            <a:endParaRPr lang="en-US" sz="2100" dirty="0">
              <a:latin typeface="Calisto MT"/>
              <a:ea typeface="MS PGothic" charset="0"/>
              <a:cs typeface="Calisto MT"/>
            </a:endParaRPr>
          </a:p>
          <a:p>
            <a:r>
              <a:rPr lang="en-US" dirty="0">
                <a:ea typeface="MS PGothic" charset="0"/>
                <a:cs typeface="Calisto MT"/>
              </a:rPr>
              <a:t>Memory </a:t>
            </a:r>
            <a:r>
              <a:rPr lang="en-US" dirty="0" smtClean="0">
                <a:ea typeface="MS PGothic" charset="0"/>
                <a:cs typeface="Calisto MT"/>
              </a:rPr>
              <a:t>management activities include</a:t>
            </a:r>
            <a:endParaRPr lang="en-US" dirty="0">
              <a:ea typeface="MS PGothic" charset="0"/>
              <a:cs typeface="Calisto MT"/>
            </a:endParaRPr>
          </a:p>
          <a:p>
            <a:pPr lvl="1"/>
            <a:r>
              <a:rPr lang="en-US" sz="2100" dirty="0" smtClean="0">
                <a:ea typeface="MS PGothic" charset="0"/>
                <a:cs typeface="Calisto MT"/>
              </a:rPr>
              <a:t>Keeping </a:t>
            </a:r>
            <a:r>
              <a:rPr lang="en-US" sz="2100" dirty="0">
                <a:ea typeface="MS PGothic" charset="0"/>
                <a:cs typeface="Calisto MT"/>
              </a:rPr>
              <a:t>track of which parts of memory are currently being used and by whom</a:t>
            </a:r>
          </a:p>
          <a:p>
            <a:pPr lvl="1"/>
            <a:r>
              <a:rPr lang="en-US" sz="2100" dirty="0" smtClean="0">
                <a:ea typeface="MS PGothic" charset="0"/>
                <a:cs typeface="Calisto MT"/>
              </a:rPr>
              <a:t>Deciding </a:t>
            </a:r>
            <a:r>
              <a:rPr lang="en-US" sz="2100" dirty="0">
                <a:ea typeface="MS PGothic" charset="0"/>
                <a:cs typeface="Calisto MT"/>
              </a:rPr>
              <a:t>which processes (or parts thereof) and data to move into and out of memory</a:t>
            </a:r>
          </a:p>
          <a:p>
            <a:pPr lvl="1"/>
            <a:r>
              <a:rPr lang="en-US" sz="2100" dirty="0" smtClean="0">
                <a:ea typeface="MS PGothic" charset="0"/>
                <a:cs typeface="Calisto MT"/>
              </a:rPr>
              <a:t>Allocating </a:t>
            </a:r>
            <a:r>
              <a:rPr lang="en-US" sz="2100" dirty="0">
                <a:ea typeface="MS PGothic" charset="0"/>
                <a:cs typeface="Calisto MT"/>
              </a:rPr>
              <a:t>and </a:t>
            </a:r>
            <a:r>
              <a:rPr lang="en-US" sz="2100" dirty="0" smtClean="0">
                <a:ea typeface="MS PGothic" charset="0"/>
                <a:cs typeface="Calisto MT"/>
              </a:rPr>
              <a:t>de-allocating </a:t>
            </a:r>
            <a:r>
              <a:rPr lang="en-US" sz="2100" dirty="0">
                <a:ea typeface="MS PGothic" charset="0"/>
                <a:cs typeface="Calisto MT"/>
              </a:rPr>
              <a:t>memory space as </a:t>
            </a:r>
            <a:r>
              <a:rPr lang="en-US" sz="2100" dirty="0" smtClean="0">
                <a:ea typeface="MS PGothic" charset="0"/>
                <a:cs typeface="Calisto MT"/>
              </a:rPr>
              <a:t>needed</a:t>
            </a:r>
            <a:endParaRPr lang="en-US" sz="2100" dirty="0">
              <a:ea typeface="MS PGothic" charset="0"/>
              <a:cs typeface="Calisto MT"/>
            </a:endParaRPr>
          </a:p>
        </p:txBody>
      </p:sp>
      <p:sp>
        <p:nvSpPr>
          <p:cNvPr id="7" name="Shape 471"/>
          <p:cNvSpPr/>
          <p:nvPr/>
        </p:nvSpPr>
        <p:spPr>
          <a:xfrm>
            <a:off x="381000" y="1206500"/>
            <a:ext cx="2641600" cy="762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+mj-lt"/>
                <a:ea typeface="Comic Sans MS"/>
                <a:cs typeface="Calisto MT"/>
                <a:sym typeface="Comic Sans MS"/>
              </a:rPr>
              <a:t>Main Memory</a:t>
            </a:r>
            <a:endParaRPr sz="2400" dirty="0">
              <a:solidFill>
                <a:schemeClr val="dk1"/>
              </a:solidFill>
              <a:latin typeface="+mj-lt"/>
              <a:ea typeface="Comic Sans MS"/>
              <a:cs typeface="Calisto MT"/>
              <a:sym typeface="Comic Sans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9601" y="1130300"/>
            <a:ext cx="5614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lvl="1" indent="-177800">
              <a:buFontTx/>
              <a:buChar char="-"/>
            </a:pPr>
            <a:r>
              <a:rPr lang="en-US" sz="2000" dirty="0" smtClean="0">
                <a:ea typeface="Comic Sans MS"/>
                <a:cs typeface="Calisto MT"/>
                <a:sym typeface="Comic Sans MS"/>
              </a:rPr>
              <a:t>A </a:t>
            </a:r>
            <a:r>
              <a:rPr lang="en-US" sz="2000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large array of bytes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 or words where each byte or word has its own 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address</a:t>
            </a:r>
          </a:p>
          <a:p>
            <a:pPr marL="177800" lvl="1" indent="-177800">
              <a:buFontTx/>
              <a:buChar char="-"/>
            </a:pPr>
            <a:r>
              <a:rPr lang="en-US" sz="2000" dirty="0">
                <a:ea typeface="Comic Sans MS"/>
                <a:cs typeface="Calisto MT"/>
                <a:sym typeface="Comic Sans MS"/>
              </a:rPr>
              <a:t>The only large storage directly accessible by the </a:t>
            </a:r>
            <a:r>
              <a:rPr lang="en-US" sz="2000" dirty="0" smtClean="0">
                <a:ea typeface="Comic Sans MS"/>
                <a:cs typeface="Calisto MT"/>
                <a:sym typeface="Comic Sans MS"/>
              </a:rPr>
              <a:t>CPU</a:t>
            </a:r>
            <a:endParaRPr lang="en-US" sz="2000" dirty="0" smtClean="0"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45377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 (theme heading)"/>
                <a:ea typeface="Comic Sans MS"/>
                <a:cs typeface="Calisto MT (theme heading)"/>
                <a:sym typeface="Comic Sans MS"/>
              </a:rPr>
              <a:t>Overview of OS Functions</a:t>
            </a:r>
            <a:endParaRPr lang="en-US" dirty="0">
              <a:latin typeface="Calisto MT (theme heading)"/>
              <a:cs typeface="Calisto MT (theme heading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Memory Management</a:t>
            </a:r>
            <a:endParaRPr lang="en-US" dirty="0">
              <a:solidFill>
                <a:srgbClr val="7F7F7F"/>
              </a:solidFill>
              <a:latin typeface="Calisto MT"/>
              <a:ea typeface="Comic Sans MS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Storage Management</a:t>
            </a:r>
            <a:endParaRPr lang="en-US" dirty="0">
              <a:solidFill>
                <a:srgbClr val="0000F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I/O </a:t>
            </a:r>
            <a:r>
              <a:rPr lang="en-US" dirty="0" smtClean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Protection and Security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3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Management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For convenience, the information on the storage device is abstracted into units called 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files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File:</a:t>
            </a:r>
            <a:r>
              <a:rPr lang="en-US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collection of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related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information defined by its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creator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Operating system file management services: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Creating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and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deleting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files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Creating and deleting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directories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(i.e., collections of files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Supporting primitives for </a:t>
            </a:r>
            <a:r>
              <a:rPr lang="en-US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manipulating </a:t>
            </a:r>
            <a:r>
              <a:rPr lang="en-US" dirty="0" smtClean="0">
                <a:solidFill>
                  <a:schemeClr val="tx1"/>
                </a:solidFill>
                <a:latin typeface="Calisto MT"/>
                <a:ea typeface="Comic Sans MS"/>
                <a:cs typeface="Calisto MT"/>
                <a:sym typeface="Comic Sans MS"/>
              </a:rPr>
              <a:t>files and directories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Mapping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files onto secondary storage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dk1"/>
              </a:buClr>
              <a:buSzPts val="22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File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Backup</a:t>
            </a:r>
            <a:endParaRPr lang="en-US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Mass-storage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(disk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) management: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Managing free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space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Storage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allocation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Disk scheduling (i.e., managing multiple operations that read/write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from/to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disk)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02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dirty="0" smtClean="0"/>
              <a:t>Management 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3"/>
            <a:ext cx="8589374" cy="728350"/>
          </a:xfrm>
        </p:spPr>
        <p:txBody>
          <a:bodyPr>
            <a:normAutofit/>
          </a:bodyPr>
          <a:lstStyle/>
          <a:p>
            <a:pPr marL="228600" indent="-228600">
              <a:buFont typeface="Wingdings" charset="2"/>
              <a:buChar char="§"/>
            </a:pPr>
            <a:r>
              <a:rPr lang="en-US" sz="20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Caching:</a:t>
            </a:r>
            <a:r>
              <a:rPr lang="en-US" sz="2000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temporarily store data/instructions in </a:t>
            </a:r>
            <a:r>
              <a:rPr lang="en-US" sz="20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faster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 storage (i.e., cache) and access them from there</a:t>
            </a:r>
            <a:endParaRPr lang="en-US" sz="2000" dirty="0">
              <a:latin typeface="Calisto MT"/>
              <a:cs typeface="Calisto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85" y="1758462"/>
            <a:ext cx="4562231" cy="3910622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281204" y="5956300"/>
            <a:ext cx="8589374" cy="43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charset="2"/>
              <a:buChar char="§"/>
            </a:pP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Must ensure data </a:t>
            </a:r>
            <a:r>
              <a:rPr lang="en-US" sz="20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consistency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 along all levels of the hierarchy</a:t>
            </a:r>
            <a:endParaRPr lang="en-US" sz="2000" dirty="0">
              <a:latin typeface="Calisto MT"/>
              <a:cs typeface="Calisto MT"/>
            </a:endParaRPr>
          </a:p>
        </p:txBody>
      </p:sp>
      <p:cxnSp>
        <p:nvCxnSpPr>
          <p:cNvPr id="8" name="Shape 474"/>
          <p:cNvCxnSpPr/>
          <p:nvPr/>
        </p:nvCxnSpPr>
        <p:spPr>
          <a:xfrm flipV="1">
            <a:off x="7502600" y="1758464"/>
            <a:ext cx="0" cy="3910622"/>
          </a:xfrm>
          <a:prstGeom prst="straightConnector1">
            <a:avLst/>
          </a:prstGeom>
          <a:noFill/>
          <a:ln w="38100" cap="flat" cmpd="sng">
            <a:solidFill>
              <a:srgbClr val="00009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9" name="Shape 475"/>
          <p:cNvSpPr/>
          <p:nvPr/>
        </p:nvSpPr>
        <p:spPr>
          <a:xfrm>
            <a:off x="7605233" y="2665968"/>
            <a:ext cx="85792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Speed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  <p:cxnSp>
        <p:nvCxnSpPr>
          <p:cNvPr id="12" name="Shape 476"/>
          <p:cNvCxnSpPr/>
          <p:nvPr/>
        </p:nvCxnSpPr>
        <p:spPr>
          <a:xfrm flipV="1">
            <a:off x="1435101" y="1758464"/>
            <a:ext cx="0" cy="3910620"/>
          </a:xfrm>
          <a:prstGeom prst="straightConnector1">
            <a:avLst/>
          </a:prstGeom>
          <a:noFill/>
          <a:ln w="38100" cap="flat" cmpd="sng">
            <a:solidFill>
              <a:srgbClr val="000090"/>
            </a:solidFill>
            <a:prstDash val="solid"/>
            <a:round/>
            <a:headEnd type="stealth" w="lg" len="lg"/>
            <a:tailEnd type="non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13" name="Shape 477"/>
          <p:cNvSpPr/>
          <p:nvPr/>
        </p:nvSpPr>
        <p:spPr>
          <a:xfrm>
            <a:off x="663426" y="2665968"/>
            <a:ext cx="72487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Price</a:t>
            </a:r>
            <a:endParaRPr sz="18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2440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4927 L 3.12392E-8 5.50544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24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 0.07495 L -0.00156 0.122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23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324 L -0.00104 -0.05089 " pathEditMode="relative" ptsTypes="AA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1 0.1226 L -0.00451 0.07495 " pathEditMode="relative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9" grpId="1"/>
      <p:bldP spid="13" grpId="0"/>
      <p:bldP spid="13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 (theme heading)"/>
                <a:ea typeface="Comic Sans MS"/>
                <a:cs typeface="Calisto MT (theme heading)"/>
                <a:sym typeface="Comic Sans MS"/>
              </a:rPr>
              <a:t>Overview of OS Functions</a:t>
            </a:r>
            <a:endParaRPr lang="en-US" dirty="0">
              <a:latin typeface="Calisto MT (theme heading)"/>
              <a:cs typeface="Calisto MT (theme heading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Memory Management</a:t>
            </a:r>
            <a:endParaRPr lang="en-US" dirty="0">
              <a:solidFill>
                <a:srgbClr val="7F7F7F"/>
              </a:solidFill>
              <a:latin typeface="Calisto MT"/>
              <a:ea typeface="Comic Sans MS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Storage </a:t>
            </a:r>
            <a:r>
              <a:rPr lang="en-US" dirty="0" smtClean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Management</a:t>
            </a:r>
            <a:endParaRPr lang="en-US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I/O </a:t>
            </a:r>
            <a:r>
              <a:rPr lang="en-US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Management</a:t>
            </a:r>
            <a:endParaRPr lang="en-US" dirty="0">
              <a:solidFill>
                <a:srgbClr val="0000F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Protection and Security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95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I/O Management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3008487"/>
          </a:xfrm>
        </p:spPr>
        <p:txBody>
          <a:bodyPr>
            <a:normAutofit fontScale="92500" lnSpcReduction="10000"/>
          </a:bodyPr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sz="20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Purpose:</a:t>
            </a:r>
            <a:r>
              <a:rPr lang="en-US" sz="2000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hide the </a:t>
            </a:r>
            <a:r>
              <a:rPr lang="en-US" sz="20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characteristics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of 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specific devices from the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user</a:t>
            </a:r>
            <a:endParaRPr lang="en-US" sz="2000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Tx/>
              <a:buSzPts val="400"/>
            </a:pP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sz="20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Example:</a:t>
            </a:r>
            <a:r>
              <a:rPr lang="en-US" sz="2000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Unix 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I/O subsystem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provides</a:t>
            </a:r>
            <a:endParaRPr lang="en-US" sz="2000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Functionality to manage data buffering, caching, and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spooling</a:t>
            </a:r>
            <a:endParaRPr lang="en-US" sz="2000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A general device </a:t>
            </a:r>
            <a:r>
              <a:rPr lang="en-US" sz="20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driver </a:t>
            </a:r>
            <a:r>
              <a:rPr lang="en-US" sz="20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interface</a:t>
            </a:r>
            <a:endParaRPr lang="en-US" sz="2000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sz="20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Drivers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 for specific hardware devices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(that know 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how to control the specific device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</a:p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sz="2000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Example:</a:t>
            </a:r>
            <a:r>
              <a:rPr lang="en-US" sz="2000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How Unix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/Linux I/O subsystem provides  uniform interface for wide range of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devices</a:t>
            </a:r>
            <a:endParaRPr lang="en-US" sz="2000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3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Code below </a:t>
            </a:r>
            <a:r>
              <a:rPr lang="en-US" sz="2000" dirty="0">
                <a:latin typeface="Calisto MT"/>
                <a:ea typeface="Comic Sans MS"/>
                <a:cs typeface="Calisto MT"/>
                <a:sym typeface="Comic Sans MS"/>
              </a:rPr>
              <a:t>works on many different </a:t>
            </a:r>
            <a:r>
              <a:rPr lang="en-US" sz="2000" dirty="0" smtClean="0">
                <a:latin typeface="Calisto MT"/>
                <a:ea typeface="Comic Sans MS"/>
                <a:cs typeface="Calisto MT"/>
                <a:sym typeface="Comic Sans MS"/>
              </a:rPr>
              <a:t>devices</a:t>
            </a:r>
            <a:endParaRPr lang="en-US" sz="2000" dirty="0">
              <a:latin typeface="Calisto MT"/>
              <a:cs typeface="Calisto MT"/>
            </a:endParaRPr>
          </a:p>
          <a:p>
            <a:pPr marL="177714" indent="0">
              <a:spcBef>
                <a:spcPts val="440"/>
              </a:spcBef>
              <a:buClr>
                <a:srgbClr val="3333FF"/>
              </a:buClr>
              <a:buSzPts val="2200"/>
              <a:buNone/>
            </a:pPr>
            <a:endParaRPr lang="en-US" sz="2000" dirty="0">
              <a:latin typeface="Calisto MT"/>
              <a:ea typeface="Comic Sans MS"/>
              <a:cs typeface="Calisto MT"/>
              <a:sym typeface="Comic Sans MS"/>
            </a:endParaRPr>
          </a:p>
        </p:txBody>
      </p:sp>
      <p:sp>
        <p:nvSpPr>
          <p:cNvPr id="5" name="Shape 497"/>
          <p:cNvSpPr/>
          <p:nvPr/>
        </p:nvSpPr>
        <p:spPr>
          <a:xfrm>
            <a:off x="469900" y="4038599"/>
            <a:ext cx="7721600" cy="253443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// Linux abstracts devices as files; application developers can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// read/write data to/from devices just like reading/writing files.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FF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// Open the device (just like opening a file!)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sz="12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fd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= open(</a:t>
            </a:r>
            <a:r>
              <a:rPr lang="en-US" sz="12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“/</a:t>
            </a:r>
            <a:r>
              <a:rPr lang="en-US" sz="1200" dirty="0" err="1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dev</a:t>
            </a:r>
            <a:r>
              <a:rPr lang="en-US" sz="12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/</a:t>
            </a:r>
            <a:r>
              <a:rPr lang="en-US" sz="1200" dirty="0" err="1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somedevice</a:t>
            </a:r>
            <a:r>
              <a:rPr lang="en-US" sz="12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”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);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// Write 10 integers to the device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for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sz="1200" dirty="0" err="1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iCount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=0; 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iCount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&lt; 10; ++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iCount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){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   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fprintf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fd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, “%d\n”, 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iCount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);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}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close(</a:t>
            </a:r>
            <a:r>
              <a:rPr lang="en-US" sz="1200" dirty="0" err="1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fd</a:t>
            </a:r>
            <a:r>
              <a:rPr lang="en-US" sz="1200" dirty="0">
                <a:solidFill>
                  <a:schemeClr val="dk1"/>
                </a:solidFill>
                <a:ea typeface="Comic Sans MS"/>
                <a:cs typeface="Comic Sans MS"/>
                <a:sym typeface="Comic Sans MS"/>
              </a:rPr>
              <a:t>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// Example from: http://</a:t>
            </a:r>
            <a:r>
              <a:rPr lang="en-US" sz="1200" dirty="0" err="1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www.cs.columbia.edu</a:t>
            </a: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/~</a:t>
            </a:r>
            <a:r>
              <a:rPr lang="en-US" sz="1200" dirty="0" err="1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krj</a:t>
            </a: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</a:t>
            </a:r>
            <a:r>
              <a:rPr lang="en-US" sz="1200" dirty="0" err="1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os</a:t>
            </a:r>
            <a:r>
              <a:rPr lang="en-US" sz="1200" dirty="0">
                <a:solidFill>
                  <a:srgbClr val="27561F"/>
                </a:solidFill>
                <a:ea typeface="Comic Sans MS"/>
                <a:cs typeface="Comic Sans MS"/>
                <a:sym typeface="Comic Sans MS"/>
              </a:rPr>
              <a:t>/lectures/L24-IO.pdf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5965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99" y="1765300"/>
            <a:ext cx="2954151" cy="3543300"/>
          </a:xfrm>
          <a:prstGeom prst="rect">
            <a:avLst/>
          </a:prstGeom>
        </p:spPr>
      </p:pic>
      <p:pic>
        <p:nvPicPr>
          <p:cNvPr id="16" name="Picture 15" descr="robot-clipart-animated-gif-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9" y="1651000"/>
            <a:ext cx="3399971" cy="3619499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2886594" y="1320800"/>
            <a:ext cx="2409306" cy="723900"/>
          </a:xfrm>
          <a:prstGeom prst="wedgeEllipseCallout">
            <a:avLst>
              <a:gd name="adj1" fmla="val -61858"/>
              <a:gd name="adj2" fmla="val 7718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Waiting for your answer </a:t>
            </a:r>
            <a:r>
              <a:rPr lang="mr-IN" dirty="0" smtClean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899294" y="850900"/>
            <a:ext cx="2498206" cy="838200"/>
          </a:xfrm>
          <a:prstGeom prst="wedgeEllipseCallout">
            <a:avLst>
              <a:gd name="adj1" fmla="val -61858"/>
              <a:gd name="adj2" fmla="val 7718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000000"/>
                </a:solidFill>
              </a:rPr>
              <a:t>Hi, my name is 351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2032000"/>
            <a:ext cx="1574800" cy="3136900"/>
          </a:xfrm>
          <a:prstGeom prst="rect">
            <a:avLst/>
          </a:prstGeom>
        </p:spPr>
      </p:pic>
      <p:pic>
        <p:nvPicPr>
          <p:cNvPr id="3" name="Picture 2" descr="robot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1993900"/>
            <a:ext cx="2286000" cy="3175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718300" y="317500"/>
            <a:ext cx="2095500" cy="2082800"/>
          </a:xfrm>
          <a:prstGeom prst="cloudCallout">
            <a:avLst>
              <a:gd name="adj1" fmla="val -74765"/>
              <a:gd name="adj2" fmla="val 3060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What is she talking about? What is an OS?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 descr="giph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1993900"/>
            <a:ext cx="2286000" cy="321310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6870700" y="2044700"/>
            <a:ext cx="1828800" cy="800100"/>
          </a:xfrm>
          <a:prstGeom prst="wedgeEllipseCallout">
            <a:avLst>
              <a:gd name="adj1" fmla="val -57639"/>
              <a:gd name="adj2" fmla="val 41865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My name 153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2950094" y="1016000"/>
            <a:ext cx="2498206" cy="838200"/>
          </a:xfrm>
          <a:prstGeom prst="wedgeEllipseCallout">
            <a:avLst>
              <a:gd name="adj1" fmla="val -61858"/>
              <a:gd name="adj2" fmla="val 77185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What OS do you have?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95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5" grpId="0" animBg="1"/>
      <p:bldP spid="12" grpId="0" animBg="1"/>
      <p:bldP spid="12" grpId="1" animBg="1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 (theme heading)"/>
                <a:ea typeface="Comic Sans MS"/>
                <a:cs typeface="Calisto MT (theme heading)"/>
                <a:sym typeface="Comic Sans MS"/>
              </a:rPr>
              <a:t>Overview of OS Functions</a:t>
            </a:r>
            <a:endParaRPr lang="en-US" dirty="0">
              <a:latin typeface="Calisto MT (theme heading)"/>
              <a:cs typeface="Calisto MT (theme heading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Management</a:t>
            </a:r>
            <a:endParaRPr lang="en-US" dirty="0">
              <a:solidFill>
                <a:srgbClr val="7F7F7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Memory Management</a:t>
            </a:r>
            <a:endParaRPr lang="en-US" dirty="0">
              <a:solidFill>
                <a:srgbClr val="7F7F7F"/>
              </a:solidFill>
              <a:latin typeface="Calisto MT"/>
              <a:ea typeface="Comic Sans MS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Storage </a:t>
            </a:r>
            <a:r>
              <a:rPr lang="en-US" dirty="0" smtClean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Management</a:t>
            </a:r>
            <a:endParaRPr lang="en-US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7F7F7F"/>
                </a:solidFill>
                <a:latin typeface="Calisto MT"/>
                <a:ea typeface="Comic Sans MS"/>
                <a:cs typeface="Calisto MT"/>
                <a:sym typeface="Comic Sans MS"/>
              </a:rPr>
              <a:t>I/O Management</a:t>
            </a:r>
            <a:endParaRPr lang="en-US" dirty="0">
              <a:solidFill>
                <a:srgbClr val="7F7F7F"/>
              </a:solidFill>
              <a:latin typeface="Calisto MT"/>
              <a:ea typeface="Comic Sans MS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rgbClr val="7F7F7F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Protection and Security</a:t>
            </a:r>
            <a:endParaRPr lang="en-US" dirty="0">
              <a:solidFill>
                <a:srgbClr val="0000FF"/>
              </a:solidFill>
              <a:latin typeface="Calisto MT"/>
              <a:cs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50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Protection and Security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Protection:</a:t>
            </a:r>
            <a:r>
              <a:rPr lang="en-US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controls the access of users and processes to the system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resources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(e.g., memory, files, 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3333FF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Internal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to the OS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Font typeface="Wingdings" charset="2"/>
              <a:buChar char="§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3333FF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Example: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process A attempts to (illegally) write to the memory of process B. The operating system detects the violation and terminates process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A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Security:</a:t>
            </a:r>
            <a:r>
              <a:rPr lang="en-US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defending the OS against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external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threats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80"/>
              </a:spcBef>
              <a:buClr>
                <a:srgbClr val="3333FF"/>
              </a:buClr>
              <a:buSzPts val="2400"/>
            </a:pPr>
            <a:r>
              <a:rPr lang="en-US" sz="24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Example: </a:t>
            </a:r>
            <a:r>
              <a:rPr lang="en-US" sz="2400" dirty="0">
                <a:latin typeface="Calisto MT"/>
                <a:ea typeface="Comic Sans MS"/>
                <a:cs typeface="Calisto MT"/>
                <a:sym typeface="Comic Sans MS"/>
              </a:rPr>
              <a:t>malware (e.g., viruses, worms, </a:t>
            </a:r>
            <a:r>
              <a:rPr lang="mr-IN" sz="2400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r>
              <a:rPr lang="en-US" sz="2400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0475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alisto MT (theme heading)"/>
                <a:ea typeface="Comic Sans MS"/>
                <a:cs typeface="Calisto MT (theme heading)"/>
                <a:sym typeface="Comic Sans MS"/>
              </a:rPr>
              <a:t>Types of Operating Systems</a:t>
            </a:r>
            <a:endParaRPr lang="en-US" dirty="0">
              <a:solidFill>
                <a:schemeClr val="tx1"/>
              </a:solidFill>
              <a:latin typeface="Calisto MT (theme heading)"/>
              <a:cs typeface="Calisto MT (theme heading)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Distributed Systems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Mobile Computing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Real-time Embedded Systems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Multimedia Systems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Virtual Machines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Cloud 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Computing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408932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Calisto MT (theme heading)"/>
                <a:ea typeface="Comic Sans MS"/>
                <a:cs typeface="Calisto MT (theme heading)"/>
                <a:sym typeface="Comic Sans MS"/>
              </a:rPr>
              <a:t>Distributed </a:t>
            </a:r>
            <a:r>
              <a:rPr lang="en-US" sz="3200" dirty="0">
                <a:solidFill>
                  <a:schemeClr val="tx1"/>
                </a:solidFill>
                <a:latin typeface="Calisto MT (theme heading)"/>
                <a:ea typeface="Comic Sans MS"/>
                <a:cs typeface="Calisto MT (theme heading)"/>
                <a:sym typeface="Comic Sans MS"/>
              </a:rPr>
              <a:t>Systems</a:t>
            </a:r>
            <a:endParaRPr lang="en-US" sz="3200" dirty="0">
              <a:solidFill>
                <a:schemeClr val="tx1"/>
              </a:solidFill>
              <a:latin typeface="Calisto MT (theme heading)"/>
              <a:cs typeface="Calisto MT (theme heading)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Tx/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collection of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physically separate, networked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systems that share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resources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Tx/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Advantages of resource sharing: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increases computation speed, functionality, data availability, and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reliability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Tx/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Distributed systems can be interconnected via:</a:t>
            </a:r>
            <a:endParaRPr lang="en-US" dirty="0">
              <a:solidFill>
                <a:srgbClr val="0000F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solidFill>
                <a:srgbClr val="FF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Local-Area Network (LAN):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connects systems within a single floor room or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a building or a campus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Wide-Area Network (WAN):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connects buildings, cities, or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countries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283511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ea typeface="Comic Sans MS"/>
                <a:cs typeface="Calisto MT"/>
                <a:sym typeface="Comic Sans MS"/>
              </a:rPr>
              <a:t>Mobile Computing</a:t>
            </a:r>
            <a:endParaRPr lang="en-US" dirty="0"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alisto MT"/>
                <a:sym typeface="Comic Sans MS"/>
              </a:rPr>
              <a:t>Computing on </a:t>
            </a: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handheld smartphones </a:t>
            </a:r>
            <a:r>
              <a:rPr lang="en-US" dirty="0">
                <a:ea typeface="Comic Sans MS"/>
                <a:cs typeface="Calisto MT"/>
                <a:sym typeface="Comic Sans MS"/>
              </a:rPr>
              <a:t>and </a:t>
            </a: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tablet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computers </a:t>
            </a:r>
            <a:endParaRPr lang="en-US" dirty="0"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ea typeface="Comic Sans MS"/>
                <a:cs typeface="Calisto MT"/>
                <a:sym typeface="Comic Sans MS"/>
              </a:rPr>
              <a:t>Sacrifice </a:t>
            </a:r>
            <a:r>
              <a:rPr lang="en-US" dirty="0">
                <a:ea typeface="Comic Sans MS"/>
                <a:cs typeface="Calisto MT"/>
                <a:sym typeface="Comic Sans MS"/>
              </a:rPr>
              <a:t>screen size, memory capacity, CPU power, in favor of </a:t>
            </a: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portability</a:t>
            </a:r>
            <a:r>
              <a:rPr lang="en-US" dirty="0">
                <a:ea typeface="Comic Sans MS"/>
                <a:cs typeface="Calisto MT"/>
                <a:sym typeface="Comic Sans MS"/>
              </a:rPr>
              <a:t>:</a:t>
            </a:r>
            <a:endParaRPr lang="en-US" dirty="0"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ea typeface="Comic Sans MS"/>
                <a:cs typeface="Calisto MT"/>
                <a:sym typeface="Comic Sans MS"/>
              </a:rPr>
              <a:t>This will change as mobile devices grow more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powerful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charset="2"/>
              <a:buChar char="q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alisto MT"/>
                <a:sym typeface="Comic Sans MS"/>
              </a:rPr>
              <a:t>Allows for applications impractical on traditional systems (e.g. laptops, desktops, </a:t>
            </a:r>
            <a:r>
              <a:rPr lang="mr-IN" dirty="0" smtClean="0">
                <a:ea typeface="Comic Sans MS"/>
                <a:cs typeface="Calisto MT"/>
                <a:sym typeface="Comic Sans MS"/>
              </a:rPr>
              <a:t>…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ea typeface="Comic Sans MS"/>
                <a:cs typeface="Calisto MT"/>
                <a:sym typeface="Comic Sans MS"/>
              </a:rPr>
              <a:t>Navigation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ea typeface="Comic Sans MS"/>
                <a:cs typeface="Calisto MT"/>
                <a:sym typeface="Comic Sans MS"/>
              </a:rPr>
              <a:t>Augmented reality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ea typeface="Comic Sans MS"/>
                <a:cs typeface="Calisto MT"/>
                <a:sym typeface="Comic Sans MS"/>
              </a:rPr>
              <a:t>Many others!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FF0000"/>
                </a:solidFill>
                <a:ea typeface="Comic Sans MS"/>
                <a:cs typeface="Calisto MT"/>
                <a:sym typeface="Comic Sans MS"/>
              </a:rPr>
              <a:t>Dominant OSs:</a:t>
            </a:r>
            <a:endParaRPr lang="en-US" dirty="0"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 err="1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iOS</a:t>
            </a: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: </a:t>
            </a:r>
            <a:r>
              <a:rPr lang="en-US" dirty="0">
                <a:ea typeface="Comic Sans MS"/>
                <a:cs typeface="Calisto MT"/>
                <a:sym typeface="Comic Sans MS"/>
              </a:rPr>
              <a:t>designed for Apple’s iPhone and </a:t>
            </a:r>
            <a:r>
              <a:rPr lang="en-US" dirty="0" err="1">
                <a:ea typeface="Comic Sans MS"/>
                <a:cs typeface="Calisto MT"/>
                <a:sym typeface="Comic Sans MS"/>
              </a:rPr>
              <a:t>iPad</a:t>
            </a:r>
            <a:r>
              <a:rPr lang="en-US" dirty="0"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platforms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Android: </a:t>
            </a:r>
            <a:r>
              <a:rPr lang="en-US" dirty="0">
                <a:ea typeface="Comic Sans MS"/>
                <a:cs typeface="Calisto MT"/>
                <a:sym typeface="Comic Sans MS"/>
              </a:rPr>
              <a:t>runs on all sorts of 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devices</a:t>
            </a:r>
            <a:endParaRPr lang="en-US" dirty="0"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01958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omic Sans MS"/>
                <a:cs typeface="Calisto MT"/>
                <a:sym typeface="Comic Sans MS"/>
              </a:rPr>
              <a:t>Real-Time Embedded Systems</a:t>
            </a:r>
            <a:endParaRPr lang="en-US" dirty="0"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Embedded Systems:</a:t>
            </a:r>
            <a:r>
              <a:rPr lang="en-US" dirty="0">
                <a:solidFill>
                  <a:srgbClr val="FF000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ystems dedicated to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specific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tasks e.g., controlling car engines, robotic arms,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...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Usually have little to no user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interface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One of the most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prevalent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types of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computers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Real-Time Systems: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systems where tasks must complete within the defined timing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constraints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Example: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the robotic arm must stop moving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before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it smashes into a car it was building (not after!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Embedded systems usually run real-time operating systems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026442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alisto MT"/>
                <a:sym typeface="Comic Sans MS"/>
              </a:rPr>
              <a:t>Multimedia Systems</a:t>
            </a:r>
            <a:endParaRPr lang="en-US" dirty="0">
              <a:solidFill>
                <a:schemeClr val="tx1"/>
              </a:solidFill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Systems specialized to deliver media content (i.e., a mix of text, video,  sound,  </a:t>
            </a:r>
            <a:r>
              <a:rPr lang="mr-IN" dirty="0" smtClean="0">
                <a:latin typeface="Calisto MT"/>
                <a:ea typeface="Comic Sans MS"/>
                <a:cs typeface="Calisto MT"/>
                <a:sym typeface="Comic Sans MS"/>
              </a:rPr>
              <a:t>…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latin typeface="Calisto MT"/>
              <a:cs typeface="Calisto MT"/>
            </a:endParaRPr>
          </a:p>
          <a:p>
            <a:pPr marL="311085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Some media must be delivered within certain timing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constraints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398382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83"/>
          <p:cNvSpPr/>
          <p:nvPr/>
        </p:nvSpPr>
        <p:spPr>
          <a:xfrm>
            <a:off x="1981200" y="5774252"/>
            <a:ext cx="4648200" cy="856734"/>
          </a:xfrm>
          <a:prstGeom prst="rect">
            <a:avLst/>
          </a:prstGeom>
          <a:gradFill>
            <a:gsLst>
              <a:gs pos="0">
                <a:srgbClr val="FFE7C2"/>
              </a:gs>
              <a:gs pos="35000">
                <a:srgbClr val="FFEED3"/>
              </a:gs>
              <a:gs pos="100000">
                <a:srgbClr val="FFF9EB"/>
              </a:gs>
            </a:gsLst>
            <a:lin ang="16200000" scaled="0"/>
          </a:gradFill>
          <a:ln w="9525" cap="flat" cmpd="sng">
            <a:solidFill>
              <a:srgbClr val="DDC5A4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Comic Sans MS"/>
                <a:cs typeface="Calisto MT"/>
                <a:sym typeface="Comic Sans MS"/>
              </a:rPr>
              <a:t>Virtual Machines</a:t>
            </a:r>
            <a:endParaRPr lang="en-US" dirty="0"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9" y="1030112"/>
            <a:ext cx="8589374" cy="8352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Virtual Machines (VMs): </a:t>
            </a:r>
            <a:r>
              <a:rPr lang="en-US" sz="2000" dirty="0">
                <a:ea typeface="Comic Sans MS"/>
                <a:cs typeface="Calisto MT"/>
                <a:sym typeface="Comic Sans MS"/>
              </a:rPr>
              <a:t>a software that can run its own operating system and applications just like a real physical system</a:t>
            </a:r>
            <a:endParaRPr lang="en-US" sz="2000" dirty="0"/>
          </a:p>
        </p:txBody>
      </p:sp>
      <p:sp>
        <p:nvSpPr>
          <p:cNvPr id="5" name="Shape 582"/>
          <p:cNvSpPr/>
          <p:nvPr/>
        </p:nvSpPr>
        <p:spPr>
          <a:xfrm>
            <a:off x="228600" y="4471986"/>
            <a:ext cx="8610600" cy="531814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Virtualization Software (Hosted Hypervisor)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Shape 584"/>
          <p:cNvSpPr/>
          <p:nvPr/>
        </p:nvSpPr>
        <p:spPr>
          <a:xfrm>
            <a:off x="2159000" y="5729286"/>
            <a:ext cx="441960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(CPU, memory I/O devices)</a:t>
            </a:r>
            <a:endParaRPr sz="1800" dirty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" name="Shape 585" descr="http://askyourpc.com/media/blogs/a/images_2/cpu_ic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71700" y="6051548"/>
            <a:ext cx="666750" cy="6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88" descr="http://icons.iconarchive.com/icons/media-design/hydropro-hardware/512/HP-Mouse-ic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0787" y="6084886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89" descr="http://t2.gstatic.com/images?q=tbn:ANd9GcQ2nMQTaZEfWRdhmbqOX3MrrpVzrY92NWWCQotPHTLyuwyBa2UPhg&amp;t=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200" y="6051548"/>
            <a:ext cx="571499" cy="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90"/>
          <p:cNvSpPr/>
          <p:nvPr/>
        </p:nvSpPr>
        <p:spPr>
          <a:xfrm>
            <a:off x="228600" y="5081586"/>
            <a:ext cx="8610600" cy="531814"/>
          </a:xfrm>
          <a:prstGeom prst="rect">
            <a:avLst/>
          </a:prstGeom>
          <a:gradFill>
            <a:gsLst>
              <a:gs pos="0">
                <a:srgbClr val="FFD88D"/>
              </a:gs>
              <a:gs pos="35000">
                <a:srgbClr val="FFE3B0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Operating System</a:t>
            </a:r>
            <a:endParaRPr sz="24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" name="Shape 591"/>
          <p:cNvSpPr/>
          <p:nvPr/>
        </p:nvSpPr>
        <p:spPr>
          <a:xfrm>
            <a:off x="533400" y="1916114"/>
            <a:ext cx="1905000" cy="243998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" name="Shape 592"/>
          <p:cNvSpPr/>
          <p:nvPr/>
        </p:nvSpPr>
        <p:spPr>
          <a:xfrm>
            <a:off x="609600" y="3517900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 Hardware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" name="Shape 593"/>
          <p:cNvSpPr/>
          <p:nvPr/>
        </p:nvSpPr>
        <p:spPr>
          <a:xfrm>
            <a:off x="596900" y="2870200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" name="Shape 594"/>
          <p:cNvSpPr/>
          <p:nvPr/>
        </p:nvSpPr>
        <p:spPr>
          <a:xfrm>
            <a:off x="596900" y="2220914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FE2FF"/>
              </a:gs>
              <a:gs pos="35000">
                <a:srgbClr val="C7F4FD"/>
              </a:gs>
              <a:gs pos="100000">
                <a:srgbClr val="F3FD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" name="Shape 595"/>
          <p:cNvSpPr/>
          <p:nvPr/>
        </p:nvSpPr>
        <p:spPr>
          <a:xfrm>
            <a:off x="3505200" y="1916114"/>
            <a:ext cx="1905000" cy="246538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" name="Shape 596"/>
          <p:cNvSpPr/>
          <p:nvPr/>
        </p:nvSpPr>
        <p:spPr>
          <a:xfrm>
            <a:off x="3581400" y="3543300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 Hardware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" name="Shape 597"/>
          <p:cNvSpPr/>
          <p:nvPr/>
        </p:nvSpPr>
        <p:spPr>
          <a:xfrm>
            <a:off x="3568700" y="2895600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" name="Shape 598"/>
          <p:cNvSpPr/>
          <p:nvPr/>
        </p:nvSpPr>
        <p:spPr>
          <a:xfrm>
            <a:off x="3568700" y="2246314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FE2FF"/>
              </a:gs>
              <a:gs pos="35000">
                <a:srgbClr val="C7F4FD"/>
              </a:gs>
              <a:gs pos="100000">
                <a:srgbClr val="F3FD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" name="Shape 599"/>
          <p:cNvSpPr/>
          <p:nvPr/>
        </p:nvSpPr>
        <p:spPr>
          <a:xfrm>
            <a:off x="6629400" y="1916114"/>
            <a:ext cx="1905000" cy="245268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FDBAC"/>
              </a:gs>
              <a:gs pos="35000">
                <a:srgbClr val="C8E6C4"/>
              </a:gs>
              <a:gs pos="100000">
                <a:srgbClr val="EBF6E8"/>
              </a:gs>
            </a:gsLst>
            <a:lin ang="16200000" scaled="0"/>
          </a:gradFill>
          <a:ln w="9525" cap="flat" cmpd="sng">
            <a:solidFill>
              <a:srgbClr val="37802A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" name="Shape 600"/>
          <p:cNvSpPr/>
          <p:nvPr/>
        </p:nvSpPr>
        <p:spPr>
          <a:xfrm>
            <a:off x="6705600" y="3530600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9E8FE"/>
              </a:gs>
              <a:gs pos="35000">
                <a:srgbClr val="F1D2FE"/>
              </a:gs>
              <a:gs pos="100000">
                <a:srgbClr val="FFF4D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 Hardware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" name="Shape 601"/>
          <p:cNvSpPr/>
          <p:nvPr/>
        </p:nvSpPr>
        <p:spPr>
          <a:xfrm>
            <a:off x="6692900" y="2882900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99"/>
              </a:gs>
              <a:gs pos="35000">
                <a:srgbClr val="FFFFAF"/>
              </a:gs>
              <a:gs pos="100000">
                <a:srgbClr val="FFFF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" name="Shape 602"/>
          <p:cNvSpPr/>
          <p:nvPr/>
        </p:nvSpPr>
        <p:spPr>
          <a:xfrm>
            <a:off x="6692900" y="2233614"/>
            <a:ext cx="1790700" cy="622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8FE2FF"/>
              </a:gs>
              <a:gs pos="35000">
                <a:srgbClr val="C7F4FD"/>
              </a:gs>
              <a:gs pos="100000">
                <a:srgbClr val="F3FDFF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Applications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" name="Shape 603"/>
          <p:cNvSpPr/>
          <p:nvPr/>
        </p:nvSpPr>
        <p:spPr>
          <a:xfrm>
            <a:off x="1155380" y="1864282"/>
            <a:ext cx="643126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VM1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" name="Shape 604"/>
          <p:cNvSpPr/>
          <p:nvPr/>
        </p:nvSpPr>
        <p:spPr>
          <a:xfrm>
            <a:off x="4139040" y="1916114"/>
            <a:ext cx="6799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VM2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" name="Shape 605"/>
          <p:cNvSpPr/>
          <p:nvPr/>
        </p:nvSpPr>
        <p:spPr>
          <a:xfrm>
            <a:off x="7241903" y="1865314"/>
            <a:ext cx="67999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VM3</a:t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" name="Shape 606" descr="http://www.freepsdfile.com/wp-content/uploads/2012/02/Windows-8-Logo-PSD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8506" y="2929471"/>
            <a:ext cx="529925" cy="55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607" descr="http://hodgepodgehub.com/images/ubuntu_logo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1720" y="2952749"/>
            <a:ext cx="533401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608" descr="http://www.crunchbase.com/assets/images/resized/0005/4061/54061v1-max-250x250.jpg"/>
          <p:cNvPicPr preferRelativeResize="0"/>
          <p:nvPr/>
        </p:nvPicPr>
        <p:blipFill rotWithShape="1">
          <a:blip r:embed="rId7">
            <a:alphaModFix/>
          </a:blip>
          <a:srcRect l="7767" t="2433" r="7442" b="7166"/>
          <a:stretch/>
        </p:blipFill>
        <p:spPr>
          <a:xfrm>
            <a:off x="8064499" y="2944814"/>
            <a:ext cx="348165" cy="45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54" descr="http://png-1.findicons.com/files/icons/1684/ravenna/128/memory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62163" y="5940236"/>
            <a:ext cx="760413" cy="76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587" descr="http://cdn1.iconfinder.com/data/icons/Primo_Icons/PNG/128x128/keyboar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38600" y="5906261"/>
            <a:ext cx="787400" cy="78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3568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alisto MT"/>
                <a:sym typeface="Comic Sans MS"/>
              </a:rPr>
              <a:t>Cloud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alisto MT"/>
                <a:sym typeface="Comic Sans MS"/>
              </a:rPr>
              <a:t>Computing (1)</a:t>
            </a:r>
            <a:endParaRPr lang="en-US" dirty="0">
              <a:solidFill>
                <a:schemeClr val="tx1"/>
              </a:solidFill>
              <a:cs typeface="Calisto M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5338" y="3271059"/>
            <a:ext cx="8603485" cy="3289487"/>
          </a:xfrm>
        </p:spPr>
        <p:txBody>
          <a:bodyPr>
            <a:normAutofit fontScale="85000" lnSpcReduction="20000"/>
          </a:bodyPr>
          <a:lstStyle/>
          <a:p>
            <a:pPr lvl="0">
              <a:spcBef>
                <a:spcPts val="480"/>
              </a:spcBef>
              <a:buClr>
                <a:schemeClr val="tx1"/>
              </a:buClr>
              <a:buSzPts val="24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Three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types of cloud computing services: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Infrastructure-as-a-Service (</a:t>
            </a:r>
            <a:r>
              <a:rPr lang="en-US" dirty="0" err="1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IaaS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): 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provides hardware </a:t>
            </a:r>
            <a:r>
              <a:rPr lang="en-US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resources: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storage, CPU, and networking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services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Platform-as-a-Service (</a:t>
            </a:r>
            <a:r>
              <a:rPr lang="en-US" dirty="0" err="1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PaaS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): </a:t>
            </a:r>
            <a:r>
              <a:rPr lang="en-US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provides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hardware and platform ready for applications (e.g., a database server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solidFill>
                <a:schemeClr val="dk1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Software-as-a-Service (</a:t>
            </a:r>
            <a:r>
              <a:rPr lang="en-US" dirty="0" err="1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SaaS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):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provides software applications over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network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Font typeface="Wingdings" charset="2"/>
              <a:buChar char="q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Helps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reduce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operating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costs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Helps to improve resource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utilization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(by combining computing resources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)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Makes it easier to tackle large scale computing problems</a:t>
            </a:r>
            <a:endParaRPr lang="en-US" dirty="0">
              <a:latin typeface="Calisto MT"/>
              <a:cs typeface="Calisto MT"/>
            </a:endParaRPr>
          </a:p>
        </p:txBody>
      </p:sp>
      <p:pic>
        <p:nvPicPr>
          <p:cNvPr id="5" name="Picture 1" descr="1_2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51" y="1042356"/>
            <a:ext cx="5708985" cy="212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401757" y="1831995"/>
            <a:ext cx="2052669" cy="562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q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79438" indent="-228600" algn="l" defTabSz="914400" rtl="0" eaLnBrk="1" latinLnBrk="0" hangingPunct="1">
              <a:spcBef>
                <a:spcPts val="600"/>
              </a:spcBef>
              <a:buClrTx/>
              <a:buFont typeface="Wingdings" charset="2"/>
              <a:buChar char="§"/>
              <a:defRPr sz="2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8080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036638" indent="-228600" algn="l" defTabSz="914400" rtl="0" eaLnBrk="1" latinLnBrk="0" hangingPunct="1">
              <a:spcBef>
                <a:spcPts val="600"/>
              </a:spcBef>
              <a:buClrTx/>
              <a:buFont typeface="Courier New"/>
              <a:buChar char="o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265238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charset="2"/>
              <a:buChar char="v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1485900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12913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47863" indent="-228600" algn="l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1748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Char char="•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0"/>
              </a:spcBef>
              <a:buClr>
                <a:schemeClr val="tx1"/>
              </a:buClr>
              <a:buSzPts val="2400"/>
              <a:buNone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Delivers services over the 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17442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omic Sans MS"/>
                <a:cs typeface="Calisto MT"/>
                <a:sym typeface="Comic Sans MS"/>
              </a:rPr>
              <a:t>Cloud Computing </a:t>
            </a:r>
            <a:r>
              <a:rPr lang="en-US" dirty="0" smtClean="0">
                <a:solidFill>
                  <a:schemeClr val="tx1"/>
                </a:solidFill>
                <a:ea typeface="Comic Sans MS"/>
                <a:cs typeface="Calisto MT"/>
                <a:sym typeface="Comic Sans MS"/>
              </a:rPr>
              <a:t>(2)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Types of clouds: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chemeClr val="tx1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Public: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available to anybody willing to pay for the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services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1171404" lvl="2" indent="-342900">
              <a:spcBef>
                <a:spcPts val="400"/>
              </a:spcBef>
              <a:buClr>
                <a:schemeClr val="tx1"/>
              </a:buClr>
              <a:buSzPts val="20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Amazon’s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Elastic Cloud (EC2)</a:t>
            </a:r>
            <a:endParaRPr lang="en-US" dirty="0">
              <a:latin typeface="Calisto MT"/>
              <a:cs typeface="Calisto MT"/>
            </a:endParaRPr>
          </a:p>
          <a:p>
            <a:pPr marL="1036423" lvl="2" indent="-182519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1171404" lvl="2" indent="-342900">
              <a:spcBef>
                <a:spcPts val="400"/>
              </a:spcBef>
              <a:buClr>
                <a:schemeClr val="tx1"/>
              </a:buClr>
              <a:buSzPts val="20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Google’s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App Engine</a:t>
            </a:r>
            <a:endParaRPr lang="en-US" dirty="0">
              <a:latin typeface="Calisto MT"/>
              <a:cs typeface="Calisto MT"/>
            </a:endParaRPr>
          </a:p>
          <a:p>
            <a:pPr marL="1036423" lvl="2" indent="-182519">
              <a:spcBef>
                <a:spcPts val="80"/>
              </a:spcBef>
              <a:buClr>
                <a:schemeClr val="tx1"/>
              </a:buClr>
              <a:buSzPts val="400"/>
              <a:buFont typeface="Wingdings" charset="2"/>
              <a:buChar char="§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Private: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cloud run by a company for its own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use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1171404" lvl="2" indent="-342900">
              <a:spcBef>
                <a:spcPts val="400"/>
              </a:spcBef>
              <a:buClr>
                <a:schemeClr val="tx1"/>
              </a:buClr>
              <a:buSzPts val="20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IBM </a:t>
            </a:r>
            <a:r>
              <a:rPr lang="en-US" dirty="0" err="1">
                <a:latin typeface="Calisto MT"/>
                <a:ea typeface="Comic Sans MS"/>
                <a:cs typeface="Calisto MT"/>
                <a:sym typeface="Comic Sans MS"/>
              </a:rPr>
              <a:t>SmartCloud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 Foundation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chemeClr val="tx1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Hybrid: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combination of public and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private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102746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Operating Systems, what are they? What do they do?</a:t>
            </a: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Computer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Structure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Operating System Functions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Process Management</a:t>
            </a:r>
            <a:endParaRPr lang="en-US" dirty="0">
              <a:latin typeface="Calisto MT"/>
              <a:cs typeface="Calisto MT"/>
            </a:endParaRPr>
          </a:p>
          <a:p>
            <a:pPr marL="547623" lvl="1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2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Memory Management</a:t>
            </a:r>
            <a:endParaRPr lang="en-US" dirty="0">
              <a:latin typeface="Calisto MT"/>
              <a:cs typeface="Calisto MT"/>
            </a:endParaRPr>
          </a:p>
          <a:p>
            <a:pPr marL="547623" lvl="1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2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Storage Management</a:t>
            </a:r>
            <a:endParaRPr lang="en-US" dirty="0">
              <a:latin typeface="Calisto MT"/>
              <a:cs typeface="Calisto MT"/>
            </a:endParaRPr>
          </a:p>
          <a:p>
            <a:pPr marL="547623" lvl="1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2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I/O Management</a:t>
            </a:r>
            <a:endParaRPr lang="en-US" dirty="0">
              <a:latin typeface="Calisto MT"/>
              <a:cs typeface="Calisto MT"/>
            </a:endParaRPr>
          </a:p>
          <a:p>
            <a:pPr marL="547623" lvl="1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2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Protection and Security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Types of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Operating Systems </a:t>
            </a:r>
            <a:endParaRPr lang="en-US" dirty="0"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50690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Processes </a:t>
            </a:r>
            <a:r>
              <a:rPr lang="mr-IN" dirty="0" smtClean="0"/>
              <a:t>–</a:t>
            </a:r>
            <a:r>
              <a:rPr lang="en-US" smtClean="0"/>
              <a:t> Chapter 3</a:t>
            </a:r>
            <a:endParaRPr lang="en-US" dirty="0" smtClean="0"/>
          </a:p>
          <a:p>
            <a:r>
              <a:rPr lang="en-US" dirty="0" smtClean="0"/>
              <a:t>In-class quiz like questions on today’s lecture</a:t>
            </a:r>
            <a:endParaRPr lang="en-US" dirty="0"/>
          </a:p>
          <a:p>
            <a:r>
              <a:rPr lang="en-US" dirty="0" smtClean="0"/>
              <a:t>Assignment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00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Operating System Concept</a:t>
            </a:r>
            <a:r>
              <a:rPr lang="en-US" i="1" dirty="0"/>
              <a:t>s, 9th Edition, </a:t>
            </a:r>
            <a:r>
              <a:rPr lang="en-US" dirty="0"/>
              <a:t>Abraham </a:t>
            </a:r>
            <a:r>
              <a:rPr lang="en-US" dirty="0" err="1"/>
              <a:t>Silberschatz</a:t>
            </a:r>
            <a:r>
              <a:rPr lang="en-US" dirty="0"/>
              <a:t>, Peter Baer Galvin, Greg Gagne </a:t>
            </a:r>
          </a:p>
          <a:p>
            <a:pPr lvl="1"/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337000" y="6315146"/>
            <a:ext cx="541824" cy="201447"/>
          </a:xfrm>
        </p:spPr>
        <p:txBody>
          <a:bodyPr/>
          <a:lstStyle/>
          <a:p>
            <a:fld id="{72AFE102-A273-8544-BB2F-FAAE6DB027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(OS)</a:t>
            </a:r>
            <a:endParaRPr lang="en-US" dirty="0"/>
          </a:p>
        </p:txBody>
      </p:sp>
      <p:pic>
        <p:nvPicPr>
          <p:cNvPr id="5" name="Shape 305" descr="http://t0.gstatic.com/images?q=tbn:ANd9GcS78PYNkMlRIEiryTJwmThbnLrVzD0kQrSd50drOgJkCdVNC-vbgA&amp;t=1"/>
          <p:cNvPicPr preferRelativeResize="0"/>
          <p:nvPr/>
        </p:nvPicPr>
        <p:blipFill rotWithShape="1">
          <a:blip r:embed="rId2">
            <a:alphaModFix/>
          </a:blip>
          <a:srcRect l="15414" t="3906" r="14419" b="11110"/>
          <a:stretch/>
        </p:blipFill>
        <p:spPr>
          <a:xfrm>
            <a:off x="6528134" y="1128891"/>
            <a:ext cx="522646" cy="9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07" descr="http://androidxiphone.com/wp-content/uploads/2012/02/Ubuntu-For-Android-Linux-System-Desktop-Computer-About-The-Smartphone1.png"/>
          <p:cNvPicPr preferRelativeResize="0"/>
          <p:nvPr/>
        </p:nvPicPr>
        <p:blipFill rotWithShape="1">
          <a:blip r:embed="rId3">
            <a:alphaModFix/>
          </a:blip>
          <a:srcRect l="3507" r="7374" b="3504"/>
          <a:stretch/>
        </p:blipFill>
        <p:spPr>
          <a:xfrm>
            <a:off x="417012" y="1128891"/>
            <a:ext cx="1248634" cy="9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308" descr="http://www.blogcdn.com/www.engadget.com/media/2010/07/10x0705o91b341lg.jpg"/>
          <p:cNvPicPr preferRelativeResize="0"/>
          <p:nvPr/>
        </p:nvPicPr>
        <p:blipFill rotWithShape="1">
          <a:blip r:embed="rId4">
            <a:alphaModFix/>
          </a:blip>
          <a:srcRect l="8000" r="6475" b="7768"/>
          <a:stretch/>
        </p:blipFill>
        <p:spPr>
          <a:xfrm>
            <a:off x="3577601" y="1165577"/>
            <a:ext cx="1210734" cy="86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09" descr="http://www.unitedautorental-ontario.com/gps-navigation-system-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30479" y="1165577"/>
            <a:ext cx="1055511" cy="72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10" descr="http://www.redorbit.com/media/uploads/2011/03/4fe27a79cf93fd9686ba2697a89264461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2924" y="1165577"/>
            <a:ext cx="1116076" cy="88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306" descr="http://www.t-x-2.com/wp-content/uploads/2010/03/windows7-tapping.jpg"/>
          <p:cNvPicPr preferRelativeResize="0"/>
          <p:nvPr/>
        </p:nvPicPr>
        <p:blipFill rotWithShape="1">
          <a:blip r:embed="rId7">
            <a:alphaModFix/>
          </a:blip>
          <a:srcRect l="4447" t="12030" r="4472" b="16105"/>
          <a:stretch/>
        </p:blipFill>
        <p:spPr>
          <a:xfrm>
            <a:off x="2007790" y="1128891"/>
            <a:ext cx="1227667" cy="9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7722" y="2946992"/>
            <a:ext cx="4388556" cy="2661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8711" y="2795222"/>
            <a:ext cx="351267" cy="4196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2034" y="2826292"/>
            <a:ext cx="359110" cy="3886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6590" y="2868194"/>
            <a:ext cx="279616" cy="3467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74849" y="2369446"/>
            <a:ext cx="235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</a:t>
            </a:r>
            <a:r>
              <a:rPr lang="en-US" sz="2000" dirty="0" smtClean="0"/>
              <a:t>cts as intermediary</a:t>
            </a:r>
            <a:endParaRPr lang="en-US" sz="2000" dirty="0"/>
          </a:p>
        </p:txBody>
      </p:sp>
      <p:pic>
        <p:nvPicPr>
          <p:cNvPr id="19" name="Shape 341" descr="http://png-1.findicons.com/files/icons/1684/ravenna/128/memory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98906" y="4664603"/>
            <a:ext cx="760413" cy="760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342" descr="http://cdn1.iconfinder.com/data/icons/Primo_Icons/PNG/128x128/keyboar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965354" y="3332519"/>
            <a:ext cx="787400" cy="78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44" descr="http://icons.iconarchive.com/icons/media-design/hydropro-hardware/512/HP-Mouse-icon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02230" y="3586521"/>
            <a:ext cx="533399" cy="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345" descr="http://t2.gstatic.com/images?q=tbn:ANd9GcQ2nMQTaZEfWRdhmbqOX3MrrpVzrY92NWWCQotPHTLyuwyBa2UPhg&amp;t=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992743" y="4664603"/>
            <a:ext cx="571499" cy="57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253" y="3188960"/>
            <a:ext cx="1403350" cy="1403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273" y="4698966"/>
            <a:ext cx="162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</a:t>
            </a:r>
            <a:r>
              <a:rPr lang="en-US" b="1" i="1" dirty="0" smtClean="0"/>
              <a:t>omputer users</a:t>
            </a:r>
            <a:endParaRPr lang="en-US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94072" y="4198071"/>
            <a:ext cx="114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hardware</a:t>
            </a:r>
            <a:endParaRPr lang="en-US" b="1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402930" y="2384892"/>
            <a:ext cx="1924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What is an OS?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17012" y="5690752"/>
            <a:ext cx="16109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Goals?</a:t>
            </a:r>
          </a:p>
          <a:p>
            <a:r>
              <a:rPr lang="en-US" sz="2000" b="1" dirty="0" smtClean="0"/>
              <a:t>Why a need?</a:t>
            </a:r>
            <a:endParaRPr lang="en-US" sz="2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165114" y="5636682"/>
            <a:ext cx="59426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69863" indent="-169863">
              <a:buFontTx/>
              <a:buChar char="-"/>
            </a:pPr>
            <a:r>
              <a:rPr lang="en-US" dirty="0" smtClean="0">
                <a:ea typeface="MS PGothic" charset="0"/>
                <a:cs typeface="Calisto MT"/>
              </a:rPr>
              <a:t>Execute </a:t>
            </a:r>
            <a:r>
              <a:rPr lang="en-US" dirty="0">
                <a:ea typeface="MS PGothic" charset="0"/>
                <a:cs typeface="Calisto MT"/>
              </a:rPr>
              <a:t>user </a:t>
            </a:r>
            <a:r>
              <a:rPr lang="en-US" dirty="0" smtClean="0">
                <a:ea typeface="MS PGothic" charset="0"/>
                <a:cs typeface="Calisto MT"/>
              </a:rPr>
              <a:t>programs and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</a:rPr>
              <a:t>simplify</a:t>
            </a:r>
            <a:r>
              <a:rPr lang="en-US" dirty="0" smtClean="0">
                <a:ea typeface="MS PGothic" charset="0"/>
                <a:cs typeface="Calisto MT"/>
              </a:rPr>
              <a:t> user problem solving</a:t>
            </a:r>
          </a:p>
          <a:p>
            <a:pPr marL="169863" indent="-169863">
              <a:buFontTx/>
              <a:buChar char="-"/>
            </a:pPr>
            <a:r>
              <a:rPr lang="en-US" dirty="0" smtClean="0"/>
              <a:t>Increase the </a:t>
            </a: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usability</a:t>
            </a:r>
            <a:r>
              <a:rPr lang="en-US" dirty="0" smtClean="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dirty="0" smtClean="0"/>
              <a:t>of computers</a:t>
            </a:r>
            <a:endParaRPr lang="en-US" dirty="0">
              <a:ea typeface="MS PGothic" charset="0"/>
              <a:cs typeface="Calisto MT"/>
            </a:endParaRPr>
          </a:p>
          <a:p>
            <a:pPr marL="169863" indent="-169863">
              <a:buFontTx/>
              <a:buChar char="-"/>
            </a:pPr>
            <a:r>
              <a:rPr lang="en-US" dirty="0" smtClean="0">
                <a:ea typeface="MS PGothic" charset="0"/>
                <a:cs typeface="Calisto MT"/>
              </a:rPr>
              <a:t>Use </a:t>
            </a:r>
            <a:r>
              <a:rPr lang="en-US" dirty="0">
                <a:ea typeface="MS PGothic" charset="0"/>
                <a:cs typeface="Calisto MT"/>
              </a:rPr>
              <a:t>the computer hardware in an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</a:rPr>
              <a:t>efficient</a:t>
            </a:r>
            <a:r>
              <a:rPr lang="en-US" dirty="0">
                <a:ea typeface="MS PGothic" charset="0"/>
                <a:cs typeface="Calisto MT"/>
              </a:rPr>
              <a:t> manner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023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25" grpId="0"/>
      <p:bldP spid="26" grpId="0"/>
      <p:bldP spid="27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sto MT (theme heading)"/>
                <a:ea typeface="MS PGothic" charset="0"/>
                <a:cs typeface="Calisto MT (theme heading)"/>
              </a:rPr>
              <a:t>Computer System Structure</a:t>
            </a:r>
            <a:endParaRPr lang="en-US" dirty="0">
              <a:latin typeface="Calisto MT (theme heading)"/>
              <a:cs typeface="Calisto MT (theme heading)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21345" y="1642900"/>
            <a:ext cx="6505222" cy="4213210"/>
            <a:chOff x="155576" y="1727568"/>
            <a:chExt cx="8723248" cy="4479734"/>
          </a:xfrm>
        </p:grpSpPr>
        <p:sp>
          <p:nvSpPr>
            <p:cNvPr id="4" name="Shape 321"/>
            <p:cNvSpPr/>
            <p:nvPr/>
          </p:nvSpPr>
          <p:spPr>
            <a:xfrm>
              <a:off x="155576" y="3086100"/>
              <a:ext cx="8683624" cy="2159000"/>
            </a:xfrm>
            <a:prstGeom prst="rect">
              <a:avLst/>
            </a:prstGeom>
            <a:gradFill>
              <a:gsLst>
                <a:gs pos="0">
                  <a:srgbClr val="FFD88D"/>
                </a:gs>
                <a:gs pos="35000">
                  <a:srgbClr val="FFE3B0"/>
                </a:gs>
                <a:gs pos="100000">
                  <a:srgbClr val="FFF4DF"/>
                </a:gs>
              </a:gsLst>
              <a:lin ang="16200000" scaled="0"/>
            </a:gradFill>
            <a:ln w="9525" cap="flat" cmpd="sng">
              <a:solidFill>
                <a:srgbClr val="CB97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" name="Shape 322"/>
            <p:cNvSpPr/>
            <p:nvPr/>
          </p:nvSpPr>
          <p:spPr>
            <a:xfrm>
              <a:off x="693553" y="4165600"/>
              <a:ext cx="7615350" cy="1511300"/>
            </a:xfrm>
            <a:prstGeom prst="rect">
              <a:avLst/>
            </a:prstGeom>
            <a:gradFill>
              <a:gsLst>
                <a:gs pos="0">
                  <a:srgbClr val="AFDBAC"/>
                </a:gs>
                <a:gs pos="35000">
                  <a:srgbClr val="C8E6C4"/>
                </a:gs>
                <a:gs pos="100000">
                  <a:srgbClr val="EBF6E8"/>
                </a:gs>
              </a:gsLst>
              <a:lin ang="16200000" scaled="0"/>
            </a:gradFill>
            <a:ln w="9525" cap="flat" cmpd="sng">
              <a:solidFill>
                <a:srgbClr val="37802A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6" name="Shape 323"/>
            <p:cNvSpPr/>
            <p:nvPr/>
          </p:nvSpPr>
          <p:spPr>
            <a:xfrm>
              <a:off x="1981200" y="5015088"/>
              <a:ext cx="4648200" cy="1117600"/>
            </a:xfrm>
            <a:prstGeom prst="rect">
              <a:avLst/>
            </a:prstGeom>
            <a:gradFill>
              <a:gsLst>
                <a:gs pos="0">
                  <a:srgbClr val="FFE7C2"/>
                </a:gs>
                <a:gs pos="35000">
                  <a:srgbClr val="FFEED3"/>
                </a:gs>
                <a:gs pos="100000">
                  <a:srgbClr val="FFF9EB"/>
                </a:gs>
              </a:gsLst>
              <a:lin ang="16200000" scaled="0"/>
            </a:gradFill>
            <a:ln w="9525" cap="flat" cmpd="sng">
              <a:solidFill>
                <a:srgbClr val="DDC5A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7" name="Shape 324"/>
            <p:cNvSpPr/>
            <p:nvPr/>
          </p:nvSpPr>
          <p:spPr>
            <a:xfrm>
              <a:off x="2362200" y="3854966"/>
              <a:ext cx="43434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System and application programs</a:t>
              </a:r>
              <a:endParaRPr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8" name="Shape 325"/>
            <p:cNvSpPr/>
            <p:nvPr/>
          </p:nvSpPr>
          <p:spPr>
            <a:xfrm>
              <a:off x="3199606" y="4213769"/>
              <a:ext cx="221138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Operating System</a:t>
              </a:r>
              <a:endParaRPr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9" name="Shape 326"/>
            <p:cNvSpPr/>
            <p:nvPr/>
          </p:nvSpPr>
          <p:spPr>
            <a:xfrm>
              <a:off x="2209800" y="5142088"/>
              <a:ext cx="4419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Hardware (CPU, memory I/O devices)</a:t>
              </a:r>
              <a:endParaRPr sz="12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" name="Shape 327"/>
            <p:cNvSpPr/>
            <p:nvPr/>
          </p:nvSpPr>
          <p:spPr>
            <a:xfrm>
              <a:off x="612775" y="1828800"/>
              <a:ext cx="1139825" cy="685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9A6E4"/>
                </a:gs>
                <a:gs pos="35000">
                  <a:srgbClr val="F1D2FE"/>
                </a:gs>
                <a:gs pos="100000">
                  <a:srgbClr val="F9E8FE"/>
                </a:gs>
              </a:gsLst>
              <a:lin ang="16200000" scaled="0"/>
            </a:gradFill>
            <a:ln w="9525" cap="flat" cmpd="sng">
              <a:solidFill>
                <a:srgbClr val="CB97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User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1" name="Shape 328"/>
            <p:cNvSpPr/>
            <p:nvPr/>
          </p:nvSpPr>
          <p:spPr>
            <a:xfrm>
              <a:off x="2644775" y="1828800"/>
              <a:ext cx="1139825" cy="685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9A6E4"/>
                </a:gs>
                <a:gs pos="35000">
                  <a:srgbClr val="F1D2FE"/>
                </a:gs>
                <a:gs pos="100000">
                  <a:srgbClr val="F9E8FE"/>
                </a:gs>
              </a:gsLst>
              <a:lin ang="16200000" scaled="0"/>
            </a:gradFill>
            <a:ln w="9525" cap="flat" cmpd="sng">
              <a:solidFill>
                <a:srgbClr val="CB97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User</a:t>
              </a:r>
              <a:endParaRPr sz="12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2</a:t>
              </a:r>
              <a:endParaRPr sz="1200"/>
            </a:p>
          </p:txBody>
        </p:sp>
        <p:sp>
          <p:nvSpPr>
            <p:cNvPr id="12" name="Shape 329"/>
            <p:cNvSpPr/>
            <p:nvPr/>
          </p:nvSpPr>
          <p:spPr>
            <a:xfrm>
              <a:off x="4713464" y="1828800"/>
              <a:ext cx="1139825" cy="685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9A6E4"/>
                </a:gs>
                <a:gs pos="35000">
                  <a:srgbClr val="F1D2FE"/>
                </a:gs>
                <a:gs pos="100000">
                  <a:srgbClr val="F9E8FE"/>
                </a:gs>
              </a:gsLst>
              <a:lin ang="16200000" scaled="0"/>
            </a:gradFill>
            <a:ln w="9525" cap="flat" cmpd="sng">
              <a:solidFill>
                <a:srgbClr val="CB97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User</a:t>
              </a:r>
              <a:endParaRPr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3</a:t>
              </a:r>
              <a:endParaRPr sz="1200" dirty="0"/>
            </a:p>
          </p:txBody>
        </p:sp>
        <p:sp>
          <p:nvSpPr>
            <p:cNvPr id="13" name="Shape 330"/>
            <p:cNvSpPr/>
            <p:nvPr/>
          </p:nvSpPr>
          <p:spPr>
            <a:xfrm>
              <a:off x="7186789" y="1828800"/>
              <a:ext cx="1139825" cy="6858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9A6E4"/>
                </a:gs>
                <a:gs pos="35000">
                  <a:srgbClr val="F1D2FE"/>
                </a:gs>
                <a:gs pos="100000">
                  <a:srgbClr val="F9E8FE"/>
                </a:gs>
              </a:gsLst>
              <a:lin ang="16200000" scaled="0"/>
            </a:gradFill>
            <a:ln w="9525" cap="flat" cmpd="sng">
              <a:solidFill>
                <a:srgbClr val="CB97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User</a:t>
              </a:r>
              <a:endParaRPr sz="12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</a:t>
              </a:r>
              <a:endParaRPr sz="1200" dirty="0"/>
            </a:p>
          </p:txBody>
        </p:sp>
        <p:sp>
          <p:nvSpPr>
            <p:cNvPr id="14" name="Shape 331"/>
            <p:cNvSpPr/>
            <p:nvPr/>
          </p:nvSpPr>
          <p:spPr>
            <a:xfrm>
              <a:off x="6477000" y="1955800"/>
              <a:ext cx="914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…</a:t>
              </a:r>
              <a:endParaRPr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15" name="Shape 332"/>
            <p:cNvCxnSpPr>
              <a:stCxn id="10" idx="2"/>
            </p:cNvCxnSpPr>
            <p:nvPr/>
          </p:nvCxnSpPr>
          <p:spPr>
            <a:xfrm>
              <a:off x="1182688" y="2514600"/>
              <a:ext cx="0" cy="571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stealth" w="lg" len="lg"/>
              <a:tailEnd type="stealth" w="lg" len="lg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6" name="Shape 333"/>
            <p:cNvCxnSpPr/>
            <p:nvPr/>
          </p:nvCxnSpPr>
          <p:spPr>
            <a:xfrm flipH="1">
              <a:off x="3276600" y="2514600"/>
              <a:ext cx="1" cy="571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stealth" w="lg" len="lg"/>
              <a:tailEnd type="stealth" w="lg" len="lg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7" name="Shape 334"/>
            <p:cNvCxnSpPr/>
            <p:nvPr/>
          </p:nvCxnSpPr>
          <p:spPr>
            <a:xfrm flipH="1">
              <a:off x="5319889" y="2514600"/>
              <a:ext cx="1" cy="571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stealth" w="lg" len="lg"/>
              <a:tailEnd type="stealth" w="lg" len="lg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18" name="Shape 335"/>
            <p:cNvCxnSpPr/>
            <p:nvPr/>
          </p:nvCxnSpPr>
          <p:spPr>
            <a:xfrm flipH="1">
              <a:off x="7758288" y="2514600"/>
              <a:ext cx="1" cy="571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stealth" w="lg" len="lg"/>
              <a:tailEnd type="stealth" w="lg" len="lg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19" name="Shape 336"/>
            <p:cNvSpPr/>
            <p:nvPr/>
          </p:nvSpPr>
          <p:spPr>
            <a:xfrm>
              <a:off x="228599" y="3059668"/>
              <a:ext cx="1625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 1</a:t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0" name="Shape 337"/>
            <p:cNvSpPr/>
            <p:nvPr/>
          </p:nvSpPr>
          <p:spPr>
            <a:xfrm>
              <a:off x="2438400" y="3048000"/>
              <a:ext cx="1625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 2</a:t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1" name="Shape 338"/>
            <p:cNvSpPr/>
            <p:nvPr/>
          </p:nvSpPr>
          <p:spPr>
            <a:xfrm>
              <a:off x="4635499" y="3048000"/>
              <a:ext cx="1625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 3</a:t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2" name="Shape 339"/>
            <p:cNvSpPr/>
            <p:nvPr/>
          </p:nvSpPr>
          <p:spPr>
            <a:xfrm>
              <a:off x="6985000" y="3048000"/>
              <a:ext cx="16256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Application n</a:t>
              </a:r>
              <a:endParaRPr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23" name="Shape 340" descr="http://askyourpc.com/media/blogs/a/images_2/cpu_icon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71700" y="5502450"/>
              <a:ext cx="666750" cy="600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341" descr="http://png-1.findicons.com/files/icons/1684/ravenna/128/memory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14663" y="5446888"/>
              <a:ext cx="760413" cy="7604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Shape 342" descr="http://cdn1.iconfinder.com/data/icons/Primo_Icons/PNG/128x128/keyboar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8600" y="5345288"/>
              <a:ext cx="787400" cy="787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Shape 344" descr="http://icons.iconarchive.com/icons/media-design/hydropro-hardware/512/HP-Mouse-icon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30787" y="5535788"/>
              <a:ext cx="533399" cy="533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Shape 345" descr="http://t2.gstatic.com/images?q=tbn:ANd9GcQ2nMQTaZEfWRdhmbqOX3MrrpVzrY92NWWCQotPHTLyuwyBa2UPhg&amp;t=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91200" y="5497689"/>
              <a:ext cx="571499" cy="571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Shape 347" descr="http://t1.gstatic.com/images?q=tbn:ANd9GcRklxgVPB30HFOTLaAPOC7KeFSu4fL_oj6BcX5XNmbauZjliBBq&amp;t=1"/>
            <p:cNvPicPr preferRelativeResize="0"/>
            <p:nvPr/>
          </p:nvPicPr>
          <p:blipFill rotWithShape="1">
            <a:blip r:embed="rId8">
              <a:alphaModFix/>
            </a:blip>
            <a:srcRect l="8005" t="9042" r="9804" b="12527"/>
            <a:stretch/>
          </p:blipFill>
          <p:spPr>
            <a:xfrm>
              <a:off x="693553" y="3403084"/>
              <a:ext cx="719145" cy="397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348" descr="http://people.mozilla.com/%7Efaaborg/files/shiretoko/firefoxIcon/firefox-512-noshadow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938830" y="3413997"/>
              <a:ext cx="658911" cy="381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Shape 350" descr="http://www.geek.com/wp-content/uploads/2010/01/VLC-media-player-icon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898331" y="3388079"/>
              <a:ext cx="845803" cy="455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351" descr="https://encrypted-tbn2.google.com/images?q=tbn:ANd9GcSOGDtb7Ywg5kR7kx0Ao5S59OmDuGcXosvhYf2egt-DNhK6pPLW"/>
            <p:cNvPicPr preferRelativeResize="0"/>
            <p:nvPr/>
          </p:nvPicPr>
          <p:blipFill rotWithShape="1">
            <a:blip r:embed="rId11">
              <a:alphaModFix/>
            </a:blip>
            <a:srcRect l="20301" r="18045"/>
            <a:stretch/>
          </p:blipFill>
          <p:spPr>
            <a:xfrm>
              <a:off x="8358124" y="1786467"/>
              <a:ext cx="520700" cy="800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Shape 352" descr="http://icons.iconarchive.com/icons/visualpharm/must-have/256/User-icon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766269" y="1727568"/>
              <a:ext cx="777509" cy="790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Shape 354" descr="http://b.dryicons.com/images/icon_sets/shine_icon_set/png/256x256/female_business_user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727200" y="1727568"/>
              <a:ext cx="772497" cy="850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78688" y="1812235"/>
              <a:ext cx="841023" cy="71506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43510" y="4567694"/>
              <a:ext cx="1177206" cy="431925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2981" y="3214488"/>
            <a:ext cx="808578" cy="48949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270430" y="5785935"/>
            <a:ext cx="5626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listo MT"/>
                <a:ea typeface="MS PGothic" charset="0"/>
                <a:cs typeface="Calisto MT"/>
              </a:rPr>
              <a:t>provides basic computing </a:t>
            </a: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resources (CPU</a:t>
            </a:r>
            <a:r>
              <a:rPr lang="en-US" sz="1400" i="1" dirty="0">
                <a:latin typeface="Calisto MT"/>
                <a:ea typeface="MS PGothic" charset="0"/>
                <a:cs typeface="Calisto MT"/>
              </a:rPr>
              <a:t>, memory, I/O </a:t>
            </a: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devices, </a:t>
            </a:r>
            <a:r>
              <a:rPr lang="mr-IN" sz="1400" i="1" dirty="0" smtClean="0">
                <a:latin typeface="Calisto MT"/>
                <a:ea typeface="MS PGothic" charset="0"/>
                <a:cs typeface="Calisto MT"/>
              </a:rPr>
              <a:t>…</a:t>
            </a: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)</a:t>
            </a:r>
            <a:endParaRPr lang="en-US" i="1" dirty="0">
              <a:latin typeface="Calisto MT"/>
              <a:ea typeface="MS PGothic" charset="0"/>
              <a:cs typeface="Calisto M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033205" y="4019044"/>
            <a:ext cx="2837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Calisto MT"/>
                <a:ea typeface="MS PGothic" charset="0"/>
                <a:cs typeface="Calisto MT"/>
              </a:rPr>
              <a:t>Controls and coordinates use of hardware among various applications and </a:t>
            </a:r>
            <a:r>
              <a:rPr lang="en-US" sz="1400" b="1" i="1" dirty="0" smtClean="0">
                <a:latin typeface="Calisto MT"/>
                <a:ea typeface="MS PGothic" charset="0"/>
                <a:cs typeface="Calisto MT"/>
              </a:rPr>
              <a:t>users</a:t>
            </a:r>
            <a:endParaRPr lang="en-US" sz="1400" b="1" i="1" dirty="0">
              <a:latin typeface="Calisto MT"/>
              <a:cs typeface="Calisto M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26566" y="2981773"/>
            <a:ext cx="19522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lvl="1" indent="-112713">
              <a:buFontTx/>
              <a:buChar char="-"/>
            </a:pP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Solves users’ computing </a:t>
            </a:r>
            <a:r>
              <a:rPr lang="en-US" sz="1400" i="1" dirty="0">
                <a:latin typeface="Calisto MT"/>
                <a:ea typeface="MS PGothic" charset="0"/>
                <a:cs typeface="Calisto MT"/>
              </a:rPr>
              <a:t>problems </a:t>
            </a:r>
            <a:endParaRPr lang="en-US" sz="1400" i="1" dirty="0" smtClean="0">
              <a:latin typeface="Calisto MT"/>
              <a:ea typeface="MS PGothic" charset="0"/>
              <a:cs typeface="Calisto MT"/>
            </a:endParaRPr>
          </a:p>
          <a:p>
            <a:pPr marL="112713" lvl="1" indent="-112713">
              <a:buFontTx/>
              <a:buChar char="-"/>
            </a:pPr>
            <a:r>
              <a:rPr lang="en-US" sz="1400" i="1" dirty="0" smtClean="0">
                <a:latin typeface="Calisto MT"/>
                <a:cs typeface="Calisto MT"/>
              </a:rPr>
              <a:t>D</a:t>
            </a: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efines </a:t>
            </a:r>
            <a:r>
              <a:rPr lang="en-US" sz="1400" i="1" dirty="0">
                <a:latin typeface="Calisto MT"/>
                <a:ea typeface="MS PGothic" charset="0"/>
                <a:cs typeface="Calisto MT"/>
              </a:rPr>
              <a:t>ways in which system resources are </a:t>
            </a: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used</a:t>
            </a:r>
            <a:endParaRPr lang="en-US" sz="1400" i="1" dirty="0">
              <a:latin typeface="Calisto MT"/>
              <a:ea typeface="MS PGothic" charset="0"/>
              <a:cs typeface="Calisto M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42668" y="1781886"/>
            <a:ext cx="18373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1400" i="1" dirty="0">
                <a:latin typeface="Calisto MT"/>
                <a:ea typeface="MS PGothic" charset="0"/>
                <a:cs typeface="Calisto MT"/>
              </a:rPr>
              <a:t>People, machines, other </a:t>
            </a:r>
            <a:r>
              <a:rPr lang="en-US" sz="1400" i="1" dirty="0" smtClean="0">
                <a:latin typeface="Calisto MT"/>
                <a:ea typeface="MS PGothic" charset="0"/>
                <a:cs typeface="Calisto MT"/>
              </a:rPr>
              <a:t>computers</a:t>
            </a:r>
            <a:endParaRPr lang="en-US" sz="1400" i="1" dirty="0">
              <a:latin typeface="Calisto MT"/>
              <a:ea typeface="MS PGothic" charset="0"/>
              <a:cs typeface="Calisto MT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3168" y="966672"/>
            <a:ext cx="854332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latin typeface="Calisto MT"/>
                <a:ea typeface="Comic Sans MS"/>
                <a:cs typeface="Calisto MT"/>
                <a:sym typeface="Comic Sans MS"/>
              </a:rPr>
              <a:t>Components of a computer </a:t>
            </a:r>
            <a:r>
              <a:rPr lang="en-US" sz="1600" i="1" dirty="0" smtClean="0">
                <a:latin typeface="Calisto MT"/>
                <a:ea typeface="Comic Sans MS"/>
                <a:cs typeface="Calisto MT"/>
                <a:sym typeface="Comic Sans MS"/>
              </a:rPr>
              <a:t>system:</a:t>
            </a:r>
            <a:r>
              <a:rPr lang="en-US" sz="1600" b="1" i="1" dirty="0" smtClean="0">
                <a:solidFill>
                  <a:srgbClr val="00009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6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application programs</a:t>
            </a:r>
            <a:r>
              <a:rPr lang="en-US" sz="16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, </a:t>
            </a:r>
            <a:r>
              <a:rPr lang="en-US" sz="16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operating system</a:t>
            </a:r>
            <a:r>
              <a:rPr lang="en-US" sz="1600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, </a:t>
            </a:r>
            <a:r>
              <a:rPr lang="en-US" sz="16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computer hardware </a:t>
            </a:r>
            <a:r>
              <a:rPr lang="en-US" sz="1600" dirty="0" smtClean="0">
                <a:latin typeface="Calisto MT"/>
                <a:ea typeface="Comic Sans MS"/>
                <a:cs typeface="Calisto MT"/>
                <a:sym typeface="Comic Sans MS"/>
              </a:rPr>
              <a:t>and </a:t>
            </a:r>
            <a:r>
              <a:rPr lang="en-US" sz="1600" dirty="0" smtClean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users</a:t>
            </a:r>
            <a:endParaRPr lang="en-US" sz="1600" b="1" i="1" dirty="0">
              <a:solidFill>
                <a:srgbClr val="000090"/>
              </a:solidFill>
              <a:latin typeface="Calisto MT"/>
              <a:cs typeface="Calisto M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7522" y="6251150"/>
            <a:ext cx="7528956" cy="307777"/>
          </a:xfrm>
          <a:prstGeom prst="rect">
            <a:avLst/>
          </a:prstGeom>
          <a:solidFill>
            <a:srgbClr val="E3F2C7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>
                <a:latin typeface="Calisto MT"/>
                <a:cs typeface="Calisto MT"/>
              </a:rPr>
              <a:t>OS </a:t>
            </a:r>
            <a:r>
              <a:rPr lang="en-US" sz="1400" i="1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provides the means for </a:t>
            </a:r>
            <a:r>
              <a:rPr lang="en-US" sz="1400" i="1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proper use </a:t>
            </a:r>
            <a:r>
              <a:rPr lang="en-US" sz="1400" i="1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of system </a:t>
            </a:r>
            <a:r>
              <a:rPr lang="en-US" sz="1400" i="1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resources: </a:t>
            </a:r>
            <a:r>
              <a:rPr lang="en-US" sz="1400" i="1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hardware, software, and data</a:t>
            </a:r>
            <a:endParaRPr lang="en-US" sz="1400" i="1" dirty="0">
              <a:latin typeface="Calisto MT"/>
              <a:cs typeface="Calisto M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91191" y="4675023"/>
            <a:ext cx="34747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Tx/>
              <a:buChar char="-"/>
            </a:pP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Similar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to </a:t>
            </a:r>
            <a:r>
              <a:rPr lang="en-US" sz="14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government </a:t>
            </a:r>
            <a:r>
              <a:rPr lang="en-US" sz="14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Wingdings"/>
              </a:rPr>
              <a:t></a:t>
            </a: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OS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serves no useful function when by </a:t>
            </a:r>
            <a:r>
              <a:rPr lang="en-US" sz="1400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itself</a:t>
            </a:r>
          </a:p>
          <a:p>
            <a:pPr marL="112713" indent="-112713">
              <a:buFontTx/>
              <a:buChar char="-"/>
            </a:pPr>
            <a:r>
              <a:rPr lang="en-US" sz="14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OS only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provides an environment in which </a:t>
            </a:r>
            <a:r>
              <a:rPr lang="en-US" sz="1400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user programs </a:t>
            </a:r>
            <a:r>
              <a:rPr lang="en-US" sz="14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can do useful work</a:t>
            </a:r>
            <a:endParaRPr lang="en-US" sz="1400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1635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/>
      <p:bldP spid="49" grpId="0"/>
      <p:bldP spid="50" grpId="0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Perspectives and Roles of OS</a:t>
            </a:r>
            <a:endParaRPr lang="en-US" dirty="0"/>
          </a:p>
        </p:txBody>
      </p:sp>
      <p:sp>
        <p:nvSpPr>
          <p:cNvPr id="4" name="Shape 329"/>
          <p:cNvSpPr/>
          <p:nvPr/>
        </p:nvSpPr>
        <p:spPr>
          <a:xfrm>
            <a:off x="1289821" y="1319693"/>
            <a:ext cx="1250179" cy="4932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9A6E4"/>
              </a:gs>
              <a:gs pos="35000">
                <a:srgbClr val="F1D2FE"/>
              </a:gs>
              <a:gs pos="100000">
                <a:srgbClr val="F9E8FE"/>
              </a:gs>
            </a:gsLst>
            <a:lin ang="16200000" scaled="0"/>
          </a:gra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User’s perspective</a:t>
            </a:r>
            <a:endParaRPr sz="1400" dirty="0"/>
          </a:p>
        </p:txBody>
      </p:sp>
      <p:pic>
        <p:nvPicPr>
          <p:cNvPr id="5" name="Shape 353" descr="Female User Icon Clip 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190" y="1079099"/>
            <a:ext cx="853520" cy="8535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 rot="10800000" flipV="1">
            <a:off x="2540000" y="1283056"/>
            <a:ext cx="60566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OS role is to make </a:t>
            </a:r>
            <a:r>
              <a:rPr lang="en-US" sz="16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computers easier to use and </a:t>
            </a:r>
            <a:r>
              <a:rPr lang="en-US" sz="16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simplify </a:t>
            </a:r>
            <a:r>
              <a:rPr lang="en-US" sz="16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problem </a:t>
            </a:r>
            <a:r>
              <a:rPr lang="en-US" sz="16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solving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00" y="3124443"/>
            <a:ext cx="1809962" cy="1202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710" y="2003781"/>
            <a:ext cx="1131152" cy="10799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29646" y="2003781"/>
            <a:ext cx="6310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alisto MT"/>
                <a:ea typeface="MS PGothic" charset="0"/>
                <a:cs typeface="Calisto MT"/>
              </a:rPr>
              <a:t>Most users want convenience, </a:t>
            </a:r>
            <a:r>
              <a:rPr lang="en-US" sz="1600" b="1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ease</a:t>
            </a:r>
            <a:r>
              <a:rPr lang="en-US" sz="1600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 </a:t>
            </a:r>
            <a:r>
              <a:rPr lang="en-US" sz="1600" b="1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of</a:t>
            </a:r>
            <a:r>
              <a:rPr lang="en-US" sz="1600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 </a:t>
            </a:r>
            <a:r>
              <a:rPr lang="en-US" sz="1600" b="1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use </a:t>
            </a:r>
            <a:r>
              <a:rPr lang="en-US" sz="1600" dirty="0" smtClean="0">
                <a:latin typeface="Calisto MT"/>
                <a:ea typeface="MS PGothic" charset="0"/>
                <a:cs typeface="Calisto MT"/>
              </a:rPr>
              <a:t>and</a:t>
            </a:r>
            <a:r>
              <a:rPr lang="en-US" sz="1600" b="1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 good performance</a:t>
            </a:r>
          </a:p>
          <a:p>
            <a:pPr marL="169863" lvl="1" indent="-169863">
              <a:buFontTx/>
              <a:buChar char="-"/>
            </a:pPr>
            <a:r>
              <a:rPr lang="en-US" sz="1600" dirty="0" smtClean="0">
                <a:latin typeface="Calisto MT"/>
                <a:ea typeface="MS PGothic" charset="0"/>
                <a:cs typeface="Calisto MT"/>
              </a:rPr>
              <a:t>Interact with OS using keyboard, monitor, mouse and GUI</a:t>
            </a:r>
          </a:p>
          <a:p>
            <a:pPr marL="169863" lvl="1" indent="-169863">
              <a:buFontTx/>
              <a:buChar char="-"/>
            </a:pPr>
            <a:r>
              <a:rPr lang="en-US" sz="1600" dirty="0" smtClean="0">
                <a:latin typeface="Calisto MT"/>
                <a:ea typeface="MS PGothic" charset="0"/>
                <a:cs typeface="Calisto MT"/>
              </a:rPr>
              <a:t>Don</a:t>
            </a:r>
            <a:r>
              <a:rPr lang="ja-JP" altLang="en-US" sz="1600" dirty="0" smtClean="0">
                <a:latin typeface="Calisto MT"/>
                <a:ea typeface="MS PGothic" charset="0"/>
                <a:cs typeface="Calisto MT"/>
              </a:rPr>
              <a:t>’</a:t>
            </a:r>
            <a:r>
              <a:rPr lang="en-US" altLang="ja-JP" sz="1600" dirty="0" smtClean="0">
                <a:latin typeface="Calisto MT"/>
                <a:ea typeface="MS PGothic" charset="0"/>
                <a:cs typeface="Calisto MT"/>
              </a:rPr>
              <a:t>t care about </a:t>
            </a:r>
            <a:r>
              <a:rPr lang="en-US" altLang="ja-JP" sz="1600" b="1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resource</a:t>
            </a:r>
            <a:r>
              <a:rPr lang="en-US" altLang="ja-JP" sz="1600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 </a:t>
            </a:r>
            <a:r>
              <a:rPr lang="en-US" altLang="ja-JP" sz="1600" b="1" dirty="0" smtClean="0">
                <a:solidFill>
                  <a:srgbClr val="3366FF"/>
                </a:solidFill>
                <a:latin typeface="Calisto MT"/>
                <a:ea typeface="MS PGothic" charset="0"/>
                <a:cs typeface="Calisto MT"/>
              </a:rPr>
              <a:t>utilization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77444" y="3124443"/>
            <a:ext cx="56191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Multiple users connect to a mainframe computer using </a:t>
            </a:r>
            <a:r>
              <a:rPr lang="en-US" sz="16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terminals</a:t>
            </a:r>
          </a:p>
          <a:p>
            <a:r>
              <a:rPr lang="en-US" sz="1600" dirty="0" smtClean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- Want systems that </a:t>
            </a:r>
            <a:r>
              <a:rPr lang="en-US" sz="16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are designed to maximize </a:t>
            </a:r>
            <a:r>
              <a:rPr lang="en-US" sz="1600" b="1" dirty="0">
                <a:solidFill>
                  <a:srgbClr val="3366FF"/>
                </a:solidFill>
                <a:latin typeface="Calisto MT"/>
                <a:ea typeface="MS PGothic" charset="0"/>
                <a:cs typeface="Calisto MT"/>
                <a:sym typeface="Comic Sans MS"/>
              </a:rPr>
              <a:t>resource utilization</a:t>
            </a:r>
            <a:r>
              <a:rPr lang="en-US" sz="1600" dirty="0">
                <a:solidFill>
                  <a:srgbClr val="7030A0"/>
                </a:solidFill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and </a:t>
            </a:r>
            <a:r>
              <a:rPr lang="en-US" sz="1600" b="1" dirty="0">
                <a:solidFill>
                  <a:srgbClr val="3366FF"/>
                </a:solidFill>
                <a:latin typeface="Calisto MT"/>
                <a:ea typeface="MS PGothic" charset="0"/>
                <a:cs typeface="Calisto MT"/>
                <a:sym typeface="Comic Sans MS"/>
              </a:rPr>
              <a:t>fair sharing </a:t>
            </a:r>
            <a:r>
              <a:rPr lang="en-US" sz="1600" dirty="0">
                <a:solidFill>
                  <a:schemeClr val="dk1"/>
                </a:solidFill>
                <a:latin typeface="Calisto MT"/>
                <a:ea typeface="Comic Sans MS"/>
                <a:cs typeface="Calisto MT"/>
                <a:sym typeface="Comic Sans MS"/>
              </a:rPr>
              <a:t>of resources among users</a:t>
            </a:r>
            <a:endParaRPr lang="en-US" sz="1600" dirty="0">
              <a:latin typeface="Calisto MT"/>
              <a:cs typeface="Calisto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4788062"/>
            <a:ext cx="1646767" cy="1528753"/>
          </a:xfrm>
          <a:prstGeom prst="rect">
            <a:avLst/>
          </a:prstGeom>
        </p:spPr>
      </p:pic>
      <p:sp>
        <p:nvSpPr>
          <p:cNvPr id="16" name="Shape 329"/>
          <p:cNvSpPr/>
          <p:nvPr/>
        </p:nvSpPr>
        <p:spPr>
          <a:xfrm>
            <a:off x="298366" y="4773347"/>
            <a:ext cx="1320094" cy="493284"/>
          </a:xfrm>
          <a:prstGeom prst="roundRect">
            <a:avLst>
              <a:gd name="adj" fmla="val 16667"/>
            </a:avLst>
          </a:prstGeom>
          <a:solidFill>
            <a:srgbClr val="E3F2C7"/>
          </a:solidFill>
          <a:ln w="9525" cap="flat" cmpd="sng">
            <a:solidFill>
              <a:srgbClr val="CB97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System’s perspective</a:t>
            </a:r>
            <a:endParaRPr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471333" y="5528170"/>
            <a:ext cx="8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554111" y="4843902"/>
            <a:ext cx="5940778" cy="1256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lvl="1" indent="-141288">
              <a:spcBef>
                <a:spcPts val="440"/>
              </a:spcBef>
              <a:buClr>
                <a:srgbClr val="3333FF"/>
              </a:buClr>
              <a:buSzPts val="2200"/>
              <a:buFont typeface="Noto Sans Symbols"/>
              <a:buChar char="•"/>
            </a:pPr>
            <a:r>
              <a:rPr lang="en-US" dirty="0" smtClean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Resource </a:t>
            </a: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allocator: </a:t>
            </a:r>
            <a:r>
              <a:rPr lang="en-US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allocates and manages hardware </a:t>
            </a:r>
            <a:r>
              <a:rPr lang="en-US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resources: </a:t>
            </a:r>
            <a:r>
              <a:rPr lang="en-US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CPU time, memory space, disk space, and I/</a:t>
            </a:r>
            <a:r>
              <a:rPr lang="en-US" dirty="0" smtClean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O</a:t>
            </a:r>
            <a:endParaRPr lang="en-US" dirty="0">
              <a:solidFill>
                <a:srgbClr val="000000"/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marL="169863" lvl="1" indent="-141288">
              <a:spcBef>
                <a:spcPts val="440"/>
              </a:spcBef>
              <a:buClr>
                <a:srgbClr val="3333FF"/>
              </a:buClr>
              <a:buSzPts val="2200"/>
              <a:buFont typeface="Noto Sans Symbols"/>
              <a:buChar char="•"/>
            </a:pPr>
            <a:r>
              <a:rPr lang="en-US" dirty="0">
                <a:solidFill>
                  <a:srgbClr val="3333FF"/>
                </a:solidFill>
                <a:latin typeface="Calisto MT"/>
                <a:ea typeface="Comic Sans MS"/>
                <a:cs typeface="Calisto MT"/>
                <a:sym typeface="Comic Sans MS"/>
              </a:rPr>
              <a:t>Control program: </a:t>
            </a:r>
            <a:r>
              <a:rPr lang="en-US" dirty="0">
                <a:solidFill>
                  <a:srgbClr val="000000"/>
                </a:solidFill>
                <a:latin typeface="Calisto MT"/>
                <a:ea typeface="Comic Sans MS"/>
                <a:cs typeface="Calisto MT"/>
                <a:sym typeface="Comic Sans MS"/>
              </a:rPr>
              <a:t>manages the execution of user programs</a:t>
            </a:r>
            <a:endParaRPr lang="en-US" dirty="0">
              <a:latin typeface="Calisto MT"/>
              <a:cs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2766160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alisto MT (theme Heading)"/>
                <a:ea typeface="MS PGothic" charset="0"/>
                <a:cs typeface="Calisto MT (theme Heading)"/>
              </a:rPr>
              <a:t>Operating System </a:t>
            </a:r>
            <a:r>
              <a:rPr lang="en-US" sz="3600" dirty="0" smtClean="0">
                <a:latin typeface="Calisto MT (theme Heading)"/>
                <a:ea typeface="MS PGothic" charset="0"/>
                <a:cs typeface="Calisto MT (theme Heading)"/>
              </a:rPr>
              <a:t>Definition Summary</a:t>
            </a:r>
            <a:endParaRPr lang="en-US" sz="3600" dirty="0">
              <a:latin typeface="Calisto MT (theme Heading)"/>
              <a:cs typeface="Calisto MT (theme Heading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450" y="1749778"/>
            <a:ext cx="8589374" cy="2309856"/>
          </a:xfrm>
        </p:spPr>
        <p:txBody>
          <a:bodyPr>
            <a:normAutofit lnSpcReduction="10000"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ea typeface="MS PGothic" charset="0"/>
                <a:cs typeface="Calisto MT"/>
              </a:rPr>
              <a:t>No universally accepted definition</a:t>
            </a:r>
            <a:r>
              <a:rPr lang="en-US" dirty="0" smtClean="0">
                <a:ea typeface="Comic Sans MS"/>
                <a:cs typeface="Calisto MT"/>
                <a:sym typeface="Comic Sans MS"/>
              </a:rPr>
              <a:t>!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2400"/>
              <a:buNone/>
            </a:pPr>
            <a:endParaRPr lang="en-US" sz="900" dirty="0" smtClean="0"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altLang="ja-JP" dirty="0" smtClean="0">
                <a:latin typeface="Calisto MT"/>
                <a:ea typeface="MS PGothic" charset="0"/>
                <a:cs typeface="Calisto MT"/>
              </a:rPr>
              <a:t>A program </a:t>
            </a:r>
            <a:r>
              <a:rPr lang="en-US" altLang="ja-JP" dirty="0">
                <a:latin typeface="Calisto MT"/>
                <a:ea typeface="MS PGothic" charset="0"/>
                <a:cs typeface="Calisto MT"/>
              </a:rPr>
              <a:t>running at all times on the computer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Wingdings"/>
              </a:rPr>
              <a:t>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 the </a:t>
            </a:r>
            <a:r>
              <a:rPr lang="en-US" dirty="0" smtClean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kernel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  <a:buNone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Manages computer’s hardware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resources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Provides basis for application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programs</a:t>
            </a:r>
            <a:endParaRPr lang="en-US" dirty="0">
              <a:latin typeface="Calisto MT"/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rgbClr val="000000"/>
              </a:buClr>
              <a:buSzPts val="22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Acts as an intermediary between user and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hardware</a:t>
            </a:r>
            <a:endParaRPr lang="en-US" dirty="0">
              <a:latin typeface="Calisto MT"/>
              <a:cs typeface="Calisto MT"/>
            </a:endParaRPr>
          </a:p>
          <a:p>
            <a:pPr marL="0" indent="0">
              <a:buNone/>
            </a:pPr>
            <a:endParaRPr lang="en-US" dirty="0">
              <a:latin typeface="Calisto MT"/>
              <a:cs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31" y="4101967"/>
            <a:ext cx="3462138" cy="258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sto MT (theme heading)"/>
                <a:ea typeface="Comic Sans MS"/>
                <a:cs typeface="Calisto MT (theme heading)"/>
                <a:sym typeface="Comic Sans MS"/>
              </a:rPr>
              <a:t>Overview of OS Functions</a:t>
            </a:r>
            <a:endParaRPr lang="en-US" dirty="0">
              <a:latin typeface="Calisto MT (theme heading)"/>
              <a:cs typeface="Calisto MT (theme heading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0000FF"/>
                </a:solidFill>
                <a:latin typeface="Calisto MT"/>
                <a:ea typeface="Comic Sans MS"/>
                <a:cs typeface="Calisto MT"/>
                <a:sym typeface="Comic Sans MS"/>
              </a:rPr>
              <a:t>Process Management</a:t>
            </a:r>
            <a:endParaRPr lang="en-US" dirty="0">
              <a:solidFill>
                <a:srgbClr val="0000FF"/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sto MT"/>
                <a:ea typeface="Comic Sans MS"/>
                <a:cs typeface="Calisto MT"/>
                <a:sym typeface="Comic Sans MS"/>
              </a:rPr>
              <a:t>Memory Management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bg1">
                  <a:lumMod val="50000"/>
                </a:schemeClr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sto MT"/>
                <a:ea typeface="Comic Sans MS"/>
                <a:cs typeface="Calisto MT"/>
                <a:sym typeface="Comic Sans MS"/>
              </a:rPr>
              <a:t>Storage Management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bg1">
                  <a:lumMod val="50000"/>
                </a:schemeClr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sto MT"/>
                <a:ea typeface="Comic Sans MS"/>
                <a:cs typeface="Calisto MT"/>
                <a:sym typeface="Comic Sans MS"/>
              </a:rPr>
              <a:t>I/O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alisto MT"/>
                <a:ea typeface="Comic Sans MS"/>
                <a:cs typeface="Calisto MT"/>
                <a:sym typeface="Comic Sans MS"/>
              </a:rPr>
              <a:t>Management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sto MT"/>
              <a:cs typeface="Calisto MT"/>
            </a:endParaRPr>
          </a:p>
          <a:p>
            <a:pPr marL="311085" lvl="0" indent="-285685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solidFill>
                <a:schemeClr val="bg1">
                  <a:lumMod val="50000"/>
                </a:schemeClr>
              </a:solidFill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listo MT"/>
                <a:ea typeface="Comic Sans MS"/>
                <a:cs typeface="Calisto MT"/>
                <a:sym typeface="Comic Sans MS"/>
              </a:rPr>
              <a:t>Protection and Security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listo MT"/>
              <a:cs typeface="Calisto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9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FE102-A273-8544-BB2F-FAAE6DB027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Management (1)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>
              <a:spcBef>
                <a:spcPts val="0"/>
              </a:spcBef>
              <a:buClr>
                <a:schemeClr val="tx1"/>
              </a:buClr>
              <a:buSzPts val="2400"/>
            </a:pPr>
            <a:r>
              <a:rPr lang="en-US" dirty="0">
                <a:solidFill>
                  <a:srgbClr val="008000"/>
                </a:solidFill>
                <a:latin typeface="Calisto MT"/>
                <a:ea typeface="Comic Sans MS"/>
                <a:cs typeface="Calisto MT"/>
                <a:sym typeface="Comic Sans MS"/>
              </a:rPr>
              <a:t>Process: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a unit of work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within the </a:t>
            </a: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system</a:t>
            </a:r>
            <a:endParaRPr lang="en-US" dirty="0">
              <a:latin typeface="Calisto MT"/>
              <a:cs typeface="Calisto MT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latin typeface="Calisto MT"/>
                <a:ea typeface="Comic Sans MS"/>
                <a:cs typeface="Calisto MT"/>
                <a:sym typeface="Comic Sans MS"/>
              </a:rPr>
              <a:t>Program </a:t>
            </a: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versus Process</a:t>
            </a: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Program: </a:t>
            </a:r>
            <a:r>
              <a:rPr lang="en-US" dirty="0">
                <a:ea typeface="Comic Sans MS"/>
                <a:cs typeface="Calisto MT"/>
                <a:sym typeface="Comic Sans MS"/>
              </a:rPr>
              <a:t>is a set of instructions (a passive entity)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Clr>
                <a:srgbClr val="000000"/>
              </a:buClr>
              <a:buSzPts val="400"/>
            </a:pPr>
            <a:endParaRPr lang="en-US" sz="4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Clr>
                <a:schemeClr val="tx1"/>
              </a:buClr>
              <a:buSzPts val="2200"/>
            </a:pPr>
            <a:r>
              <a:rPr lang="en-US" dirty="0">
                <a:solidFill>
                  <a:srgbClr val="3333FF"/>
                </a:solidFill>
                <a:ea typeface="Comic Sans MS"/>
                <a:cs typeface="Calisto MT"/>
                <a:sym typeface="Comic Sans MS"/>
              </a:rPr>
              <a:t>Process: </a:t>
            </a:r>
            <a:r>
              <a:rPr lang="en-US" dirty="0">
                <a:ea typeface="Comic Sans MS"/>
                <a:cs typeface="Calisto MT"/>
                <a:sym typeface="Comic Sans MS"/>
              </a:rPr>
              <a:t>a program in execution (an active entity)</a:t>
            </a:r>
            <a:endParaRPr lang="en-US" dirty="0" smtClean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Processes require resources to run:</a:t>
            </a:r>
          </a:p>
          <a:p>
            <a:pPr marL="757152" lvl="1" indent="-342900">
              <a:spcBef>
                <a:spcPts val="440"/>
              </a:spcBef>
              <a:buSzPts val="2200"/>
            </a:pPr>
            <a:r>
              <a:rPr lang="en-US" sz="2400" dirty="0">
                <a:ea typeface="Comic Sans MS"/>
                <a:cs typeface="Calisto MT"/>
              </a:rPr>
              <a:t>CPU, memory, I/O, files</a:t>
            </a:r>
            <a:endParaRPr lang="en-US" dirty="0">
              <a:cs typeface="Calisto MT"/>
            </a:endParaRPr>
          </a:p>
          <a:p>
            <a:pPr marL="674548" lvl="1" indent="-234896">
              <a:spcBef>
                <a:spcPts val="80"/>
              </a:spcBef>
              <a:buSzPts val="400"/>
            </a:pPr>
            <a:endParaRPr lang="en-US" sz="500" dirty="0">
              <a:ea typeface="Comic Sans MS"/>
              <a:cs typeface="Calisto MT"/>
              <a:sym typeface="Comic Sans MS"/>
            </a:endParaRPr>
          </a:p>
          <a:p>
            <a:pPr marL="757152" lvl="1" indent="-342900">
              <a:spcBef>
                <a:spcPts val="440"/>
              </a:spcBef>
              <a:buSzPts val="2200"/>
            </a:pPr>
            <a:r>
              <a:rPr lang="en-US" dirty="0">
                <a:ea typeface="Comic Sans MS"/>
                <a:cs typeface="Calisto MT"/>
              </a:rPr>
              <a:t>Initialization </a:t>
            </a:r>
            <a:r>
              <a:rPr lang="en-US" dirty="0" smtClean="0">
                <a:ea typeface="Comic Sans MS"/>
                <a:cs typeface="Calisto MT"/>
              </a:rPr>
              <a:t>data</a:t>
            </a:r>
            <a:endParaRPr lang="en-US" dirty="0" smtClean="0">
              <a:latin typeface="Calisto MT"/>
              <a:ea typeface="Comic Sans MS"/>
              <a:cs typeface="Calisto MT"/>
              <a:sym typeface="Comic Sans MS"/>
            </a:endParaRPr>
          </a:p>
          <a:p>
            <a:pPr lvl="0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 smtClean="0">
                <a:latin typeface="Calisto MT"/>
                <a:ea typeface="Comic Sans MS"/>
                <a:cs typeface="Calisto MT"/>
                <a:sym typeface="Comic Sans MS"/>
              </a:rPr>
              <a:t>Operating system must</a:t>
            </a: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 smtClean="0">
                <a:latin typeface="Calisto MT"/>
                <a:cs typeface="Calisto MT"/>
              </a:rPr>
              <a:t>Act as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an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intermediary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between the process and the rest of the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system</a:t>
            </a: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Allocate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resources when the process starts,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manage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them while it runs, and </a:t>
            </a:r>
            <a:r>
              <a:rPr lang="en-US" dirty="0">
                <a:solidFill>
                  <a:srgbClr val="3333FF"/>
                </a:solidFill>
                <a:ea typeface="Comic Sans MS"/>
                <a:cs typeface="Comic Sans MS"/>
                <a:sym typeface="Comic Sans MS"/>
              </a:rPr>
              <a:t>reclaim</a:t>
            </a:r>
            <a:r>
              <a:rPr lang="en-US" dirty="0">
                <a:ea typeface="Comic Sans MS"/>
                <a:cs typeface="Comic Sans MS"/>
                <a:sym typeface="Comic Sans MS"/>
              </a:rPr>
              <a:t> them when the process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terminates</a:t>
            </a: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omic Sans MS"/>
                <a:sym typeface="Comic Sans MS"/>
              </a:rPr>
              <a:t>Multiplex resources among multiple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processes</a:t>
            </a:r>
          </a:p>
          <a:p>
            <a:pPr lvl="1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omic Sans MS"/>
                <a:sym typeface="Comic Sans MS"/>
              </a:rPr>
              <a:t>Provide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mechanism for</a:t>
            </a:r>
          </a:p>
          <a:p>
            <a:pPr lvl="2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omic Sans MS"/>
                <a:sym typeface="Comic Sans MS"/>
              </a:rPr>
              <a:t>suspending/resuming a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process</a:t>
            </a:r>
          </a:p>
          <a:p>
            <a:pPr lvl="2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omic Sans MS"/>
                <a:sym typeface="Comic Sans MS"/>
              </a:rPr>
              <a:t>process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synchronization</a:t>
            </a:r>
          </a:p>
          <a:p>
            <a:pPr lvl="2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omic Sans MS"/>
                <a:sym typeface="Comic Sans MS"/>
              </a:rPr>
              <a:t>inter-process </a:t>
            </a:r>
            <a:r>
              <a:rPr lang="en-US" dirty="0" smtClean="0">
                <a:ea typeface="Comic Sans MS"/>
                <a:cs typeface="Comic Sans MS"/>
                <a:sym typeface="Comic Sans MS"/>
              </a:rPr>
              <a:t>communications</a:t>
            </a:r>
          </a:p>
          <a:p>
            <a:pPr lvl="2">
              <a:spcBef>
                <a:spcPts val="480"/>
              </a:spcBef>
              <a:buClr>
                <a:srgbClr val="000000"/>
              </a:buClr>
              <a:buSzPts val="2400"/>
            </a:pPr>
            <a:r>
              <a:rPr lang="en-US" dirty="0">
                <a:ea typeface="Comic Sans MS"/>
                <a:cs typeface="Comic Sans MS"/>
              </a:rPr>
              <a:t>deadlock </a:t>
            </a:r>
            <a:r>
              <a:rPr lang="en-US" dirty="0" smtClean="0">
                <a:ea typeface="Comic Sans MS"/>
                <a:cs typeface="Comic Sans MS"/>
              </a:rPr>
              <a:t>handling</a:t>
            </a:r>
            <a:endParaRPr lang="en-US" dirty="0"/>
          </a:p>
          <a:p>
            <a:pPr marL="520614">
              <a:spcBef>
                <a:spcPts val="440"/>
              </a:spcBef>
              <a:buClr>
                <a:srgbClr val="000000"/>
              </a:buClr>
              <a:buSzPts val="2200"/>
            </a:pPr>
            <a:endParaRPr lang="en-US" dirty="0">
              <a:latin typeface="Calisto MT"/>
              <a:cs typeface="Calisto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289" y="4471701"/>
            <a:ext cx="2221005" cy="147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6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Capital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45167</TotalTime>
  <Words>2104</Words>
  <Application>Microsoft Macintosh PowerPoint</Application>
  <PresentationFormat>On-screen Show (4:3)</PresentationFormat>
  <Paragraphs>428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Capital</vt:lpstr>
      <vt:lpstr>CPSC 351</vt:lpstr>
      <vt:lpstr>PowerPoint Presentation</vt:lpstr>
      <vt:lpstr>Agenda</vt:lpstr>
      <vt:lpstr>Operating System (OS)</vt:lpstr>
      <vt:lpstr>Computer System Structure</vt:lpstr>
      <vt:lpstr>Perspectives and Roles of OS</vt:lpstr>
      <vt:lpstr>Operating System Definition Summary</vt:lpstr>
      <vt:lpstr>Overview of OS Functions</vt:lpstr>
      <vt:lpstr>Process Management (1)</vt:lpstr>
      <vt:lpstr>Process Management – OS as intermediary</vt:lpstr>
      <vt:lpstr>Process Management – System Calls</vt:lpstr>
      <vt:lpstr>Process Management – Dual Mode Operation</vt:lpstr>
      <vt:lpstr>Overview of OS Functions</vt:lpstr>
      <vt:lpstr>Memory Management</vt:lpstr>
      <vt:lpstr>Overview of OS Functions</vt:lpstr>
      <vt:lpstr>Storage Management (1)</vt:lpstr>
      <vt:lpstr>Storage Management (2)</vt:lpstr>
      <vt:lpstr>Overview of OS Functions</vt:lpstr>
      <vt:lpstr>I/O Management</vt:lpstr>
      <vt:lpstr>Overview of OS Functions</vt:lpstr>
      <vt:lpstr>Protection and Security</vt:lpstr>
      <vt:lpstr>Types of Operating Systems</vt:lpstr>
      <vt:lpstr>Distributed Systems</vt:lpstr>
      <vt:lpstr>Mobile Computing</vt:lpstr>
      <vt:lpstr>Real-Time Embedded Systems</vt:lpstr>
      <vt:lpstr>Multimedia Systems</vt:lpstr>
      <vt:lpstr>Virtual Machines</vt:lpstr>
      <vt:lpstr>Cloud Computing (1)</vt:lpstr>
      <vt:lpstr>Cloud Computing (2)</vt:lpstr>
      <vt:lpstr>Next Week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Object-Oriented Analysis and Design Iterative and Agile Process </dc:title>
  <dc:creator>Gina Ackerman</dc:creator>
  <cp:lastModifiedBy>Gina Ackerman</cp:lastModifiedBy>
  <cp:revision>1017</cp:revision>
  <dcterms:created xsi:type="dcterms:W3CDTF">2015-01-12T05:55:10Z</dcterms:created>
  <dcterms:modified xsi:type="dcterms:W3CDTF">2018-01-20T15:31:46Z</dcterms:modified>
</cp:coreProperties>
</file>